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4" r:id="rId3"/>
    <p:sldId id="257" r:id="rId4"/>
    <p:sldId id="258" r:id="rId5"/>
    <p:sldId id="273" r:id="rId6"/>
    <p:sldId id="279" r:id="rId7"/>
    <p:sldId id="274" r:id="rId8"/>
    <p:sldId id="280" r:id="rId9"/>
    <p:sldId id="275" r:id="rId10"/>
    <p:sldId id="261" r:id="rId11"/>
    <p:sldId id="260" r:id="rId12"/>
    <p:sldId id="278" r:id="rId13"/>
    <p:sldId id="281" r:id="rId14"/>
    <p:sldId id="282" r:id="rId15"/>
    <p:sldId id="263" r:id="rId16"/>
    <p:sldId id="283" r:id="rId17"/>
    <p:sldId id="272" r:id="rId18"/>
    <p:sldId id="285" r:id="rId19"/>
    <p:sldId id="286" r:id="rId20"/>
    <p:sldId id="287" r:id="rId21"/>
    <p:sldId id="288" r:id="rId22"/>
    <p:sldId id="289" r:id="rId23"/>
    <p:sldId id="271" r:id="rId24"/>
    <p:sldId id="276" r:id="rId25"/>
    <p:sldId id="262" r:id="rId26"/>
    <p:sldId id="269"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C"/>
    <a:srgbClr val="C2C3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10017-641A-42F5-BD9B-42BA490393C4}" v="3" dt="2023-09-28T20:44:54.269"/>
    <p1510:client id="{BB80AD39-9E6B-43A7-AFFB-3F19F7CC8BFA}" v="57" dt="2023-09-28T23:35:03.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4"/>
    <p:restoredTop sz="73768"/>
  </p:normalViewPr>
  <p:slideViewPr>
    <p:cSldViewPr snapToGrid="0">
      <p:cViewPr varScale="1">
        <p:scale>
          <a:sx n="78" d="100"/>
          <a:sy n="78" d="100"/>
        </p:scale>
        <p:origin x="2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9:19.247"/>
    </inkml:context>
    <inkml:brush xml:id="br0">
      <inkml:brushProperty name="width" value="0.05" units="cm"/>
      <inkml:brushProperty name="height" value="0.05" units="cm"/>
      <inkml:brushProperty name="color" value="#FFFFFF"/>
    </inkml:brush>
  </inkml:definitions>
  <inkml:trace contextRef="#ctx0" brushRef="#br0">7277 869 24575,'-6'-5'0,"-8"-5"0,-11-4 0,-12-6 0,-10-3 0,-7-1 0,-1 1 0,4 1 0,3 2 0,7 0 0,2 0 0,4 1 0,4 1 0,4 2 0,-3 0 0,-2 0 0,4 3 0,6 3 0,3 1 0,-4-3 0,-11-6 0,-7-3 0,2 3 0,7 5 0,10 3 0,1 4 0,-8-2 0,-11 0 0,-6-1 0,-1 1 0,2 1 0,-1-2 0,-6-1 0,-5 1 0,4 0 0,5 3 0,2 1 0,-7-1 0,-14-2 0,-19-3 0,-2-2 0,12 2 0,18 1 0,21 1 0,5 2 0,-10-3 0,-19-2 0,-15-1 0,-9-1 0,7 3 0,16 3 0,13-1 0,6 1 0,3 1 0,-5-1 0,-10-3 0,-4-3 0,-12-4 0,-10-2 0,-7 0 0,-1 4 0,16 4 0,21 4 0,16 2 0,6 2 0,-4-2 0,-8-1 0,-10 0 0,-13-1 0,-15 1 0,-19 3 0,44 2 0,0 0 0,0 1 0,2 0 0,-39 0 0,27-1 0,17-1 0,1 1 0,-6 1 0,-14 0 0,-13 0 0,-1-1 0,7 1 0,11 0 0,5 0 0,-7 2 0,-7 0 0,-2 0 0,11 1 0,11 0 0,-2 2 0,-12 1 0,-11 2 0,-1-1 0,15-1 0,10-2 0,2 0 0,-5 1 0,-6 2 0,8 0 0,13 0 0,12-1 0,0 1 0,-8 2 0,-6 3 0,-2 2 0,-1 2 0,6 0 0,4-3 0,1-3 0,6-1 0,-3 0 0,-1 1 0,4 2 0,3 0 0,0 2 0,-4 4 0,-9 3 0,-4 3 0,0 3 0,4 0 0,9-1 0,3 0 0,-1 2 0,-2 5 0,0-1 0,2-1 0,6-6 0,1-5 0,-5 5 0,-2 3 0,0 3 0,1 1 0,-2-1 0,-2 2 0,-2 2 0,0 2 0,4-2 0,3 1 0,5-1 0,2 0 0,0-2 0,-3 1 0,-1 1 0,-2 4 0,2 2 0,-4 9 0,-2 7 0,1 3 0,3 0 0,4-1 0,2 3 0,-2 5 0,1 6 0,2 0 0,3-3 0,7-5 0,3-4 0,3-1 0,0-6 0,1-5 0,-1-8 0,2-5 0,0 1 0,0 4 0,-3 6 0,0 4 0,1 3 0,-1-2 0,0 2 0,-2-3 0,-1-5 0,1-4 0,2-4 0,1 2 0,1 4 0,-1 6 0,0 10 0,0 8 0,-2 10 0,0 3 0,-1 0 0,0 2 0,1-3 0,1-5 0,1-8 0,-2-13 0,-1-3 0,-2 1 0,2 0 0,1 2 0,1-1 0,0-4 0,-2-2 0,-1 0 0,1-3 0,1 0 0,-1-1 0,-2-3 0,-3 2 0,-2 2 0,0 2 0,-1 1 0,1 0 0,0-1 0,0-1 0,1 0 0,3-4 0,2-4 0,1-3 0,0 1 0,0 3 0,1 5 0,-1 2 0,-1 6 0,-2 6 0,0 9 0,3 3 0,3-2 0,2-6 0,0-9 0,0-3 0,0 4 0,1 12 0,-1 5 0,1-4 0,0-11 0,0-13 0,0-4 0,3-3 0,1-4 0,0 0 0,1-1 0,3 4 0,3 6 0,4 2 0,3 1 0,1-3 0,0-2 0,2 0 0,4 5 0,-4-6 0,-4-6 0,0 1 0,0-1 0,2 7 0,4 3 0,-1-1 0,3 2 0,5 5 0,2 1 0,1 1 0,2-2 0,2-1 0,4-3 0,7-2 0,4-1 0,-1-5 0,-6-4 0,-6-8 0,1-4 0,7 0 0,9 2 0,7 0 0,10 0 0,13-1 0,-38-10 0,0 1 0,5-1 0,0 0 0,0 0 0,0 0 0,0 0 0,-1-2 0,2 0 0,-1-1 0,1 1 0,0-2 0,2 0 0,0-1 0,2 1 0,0-1 0,2 0 0,1-1 0,-1-1 0,0 0 0,-4 0 0,-1 1 0,-3-1 0,0 0 0,-3 0 0,0 0 0,0 1 0,1 0 0,46 0 0,-9 0 0,-12-1 0,-8 0 0,5 1 0,15 0 0,-38-2 0,0-1 0,2-1 0,-2 0 0,39-3 0,-22-1 0,-13 2 0,-1 1 0,6-1 0,6-2 0,-2-1 0,-2-1 0,8-3 0,7-5 0,15-7 0,4-4 0,-4-3 0,-43 12 0,0-2 0,-1-2 0,0-2 0,0-1 0,0-1 0,1-3 0,-2 0 0,35-26 0,-5-1 0,0-6 0,-3-3 0,-33 26 0,1-2 0,3-2 0,0 0 0,0-1 0,0 1 0,0 0 0,-1 0 0,-4 4 0,-1 1 0,33-31 0,-1 4 0,3 4 0,-4 8 0,-8 11 0,-8 8 0,-6 1 0,-1-4 0,5-9 0,4-2 0,1 1 0,-2 2 0,1-1 0,4-5 0,3-2 0,0-2 0,-5 3 0,2-3 0,7-6 0,5-3 0,-3-1 0,-5-1 0,-10 1 0,-9 5 0,-3 0 0,9-6 0,9-9 0,1-5 0,-5-1 0,-12 7 0,-10 8 0,0 6 0,-2 2 0,-6 1 0,-7 4 0,-7 6 0,0 2 0,5-4 0,5-5 0,1 1 0,-2 5 0,0 2 0,1-6 0,3-3 0,-1 3 0,0 2 0,-1 6 0,1-2 0,2-5 0,0-1 0,-2 0 0,-2 3 0,-3 2 0,1-2 0,5-3 0,2-4 0,-2 1 0,-4-1 0,-2 3 0,0 1 0,1-2 0,0 0 0,-3 0 0,-4 7 0,-1 1 0,-3 0 0,0-5 0,-2-7 0,0 1 0,1-2 0,2 4 0,0 4 0,-3 3 0,-2 6 0,-3 1 0,-1 1 0,0-1 0,-2-1 0,-1-1 0,-1-1 0,0 0 0,2 2 0,1 5 0,-2 5 0,-1 4 0,-2 1 0,-1-2 0,1 0 0,1 1 0,-1 1 0,0 3 0,0 3 0,1 2 0,0 3 0,-1-1 0,-3 0 0,-1 1 0,-1-1 0,-1-2 0,0 1 0,-4-3 0,-3-3 0,1 3 0,0 0 0,3 5 0,3 4 0,-1 2 0,1 3 0,2 1 0,1-2 0,-1-3 0,-2-2 0,0 1 0,1 3 0,4 2 0,2 1 0,0 0 0,-2-1 0,-1 0 0,-1 1 0,1 1 0,1 0 0,0 1 0,-1-2 0,0 0 0,-1-1 0,0 2 0,3 1 0,1 1 0,2-1 0,-2 0 0,-1-2 0,-3-1 0,1 0 0,0 1 0,2 0 0,0-1 0,0-1 0,0 1 0,0 2 0,1 1 0,0 1 0,0-1 0,0 1 0,0-1 0,1 1 0,2 0 0,0 1 0,1 1 0,-3-2 0,-1-1 0,-3-1 0,1 1 0,2 1 0,2 0 0,1-1 0,-1-1 0,0 0 0,0 1 0,1 2 0,1 0 0,0 0 0,-3-1 0,-2 0 0,0-1 0,0 2 0,1-1 0,0-1 0,-4 0 0,-2 1 0,2 0 0,3 1 0,3 0 0,-2-1 0,0 0 0,-1 0 0,2 0 0,2 1 0,0 1 0,1-1 0,-1-1 0,-1-1 0,-2-1 0,0 1 0,1 0 0,-1 0 0,0 0 0,-2-2 0,0-1 0,0 0 0,2 3 0,2 1 0,0 1 0,2-1 0,-2 0 0,0 0 0,-1 0 0,0 0 0,-1 0 0,0 1 0,1 0 0,0 2 0,-1-1 0,2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5:33.519"/>
    </inkml:context>
    <inkml:brush xml:id="br0">
      <inkml:brushProperty name="width" value="0.05" units="cm"/>
      <inkml:brushProperty name="height" value="0.05" units="cm"/>
      <inkml:brushProperty name="color" value="#FFFFFF"/>
    </inkml:brush>
  </inkml:definitions>
  <inkml:trace contextRef="#ctx0" brushRef="#br0">1129 635 24575,'-3'-1'0,"0"0"0,1 0 0,-4 0 0,-6-2 0,-3 0 0,-2 0 0,1-2 0,-1-3 0,-7-3 0,-4-3 0,-3-1 0,-3-2 0,1-3 0,-1-1 0,-4 0 0,-5-3 0,-5-2 0,-3-3 0,3-3 0,5 0 0,1 2 0,-2 2 0,-1 0 0,5 4 0,6 4 0,11 6 0,5 3 0,-4-2 0,-5-3 0,-5-4 0,2 1 0,6 5 0,8 3 0,6 3 0,4 3 0,0 2 0,2 1 0,-5-2 0,-3-3 0,-1 0 0,1 0 0,1 1 0,3 0 0,-1 0 0,-1 1 0,0-2 0,0 2 0,2 0 0,1 1 0,5 4 0,1 1 0,0 4 0,2 10 0,2 7 0,1 4 0,0 5 0,-1 0 0,0 3 0,0 0 0,0-9 0,-2-8 0,-1-6 0,1-3 0,0-1 0,0-2 0,-1-2 0,0 2 0,1 2 0,1 1 0,-1-3 0,1-4 0,-2-8 0,-4-9 0,-4-14 0,-4-8 0,-1-6 0,1 2 0,4 5 0,3 9 0,1 7 0,2 5 0,1 4 0,-1 2 0,4 3 0,6 4 0,8 2 0,8 1 0,3 0 0,-1 0 0,-5 0 0,-7 0 0,-2 0 0,1 0 0,4 0 0,4 0 0,0 0 0,-3 0 0,-6 0 0,-3 0 0,-2 0 0,5 0 0,8 0 0,5 0 0,-1 2 0,-5 0 0,-9-1 0,1 0 0,7-1 0,7 0 0,-1 1 0,-5 0 0,-8 0 0,-1-1 0,-1 0 0,-4 0 0,-3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29:38.662"/>
    </inkml:context>
    <inkml:brush xml:id="br0">
      <inkml:brushProperty name="width" value="0.05" units="cm"/>
      <inkml:brushProperty name="height" value="0.05" units="cm"/>
      <inkml:brushProperty name="color" value="#FFFFFF"/>
    </inkml:brush>
  </inkml:definitions>
  <inkml:trace contextRef="#ctx0" brushRef="#br0">15117 1887 24575,'-2'-7'0,"-4"-5"0,-7-7 0,-6-8 0,-4-8 0,1-1 0,2 2 0,0 2 0,-3 2 0,-2-2 0,-2-3 0,1 2 0,3 0 0,1 0 0,-5-3 0,-8-6 0,-7-4 0,2 3 0,5 5 0,6 6 0,-4-3 0,-14-7 0,-11-4 0,-6 0 0,7 6 0,10 8 0,4 5 0,-1 3 0,-10-1 0,-12 0 0,-4 1 0,3 2 0,4 4 0,12 3 0,4 2 0,5 3 0,5 2 0,-7-1 0,-10-4 0,-14-3 0,-6-3 0,3 1 0,2 0 0,-3 0 0,-16-3 0,38 8 0,-1 0 0,0 1 0,1-1 0,0-1 0,2 0 0,-38-11 0,3 1 0,-10-1 0,1 3 0,0 2 0,7 2 0,15 2 0,8 0 0,4-1 0,-4-3 0,-10-3 0,-12-5 0,-1 1 0,9 3 0,4 1 0,-2 1 0,-11-2 0,-8-4 0,3 0 0,14 3 0,13 3 0,2 4 0,-8 4 0,-14-1 0,-9 1 0,-1 1 0,0 3 0,-3 3 0,-2 2 0,47 3 0,0 0 0,-47-2 0,11 2 0,4 0 0,7 1 0,5 0 0,6 1 0,-1-1 0,-10 1 0,-16 0 0,42 0 0,0 1 0,-45 1 0,4 1 0,-8 2 0,43-2 0,0 1 0,-3 1 0,0 1 0,-2 0 0,1 1 0,8 0 0,1 0 0,-37 5 0,11-1 0,2 0 0,-6 2 0,-13 0 0,-5 0 0,8-1 0,12-1 0,13 0 0,4-1 0,-7 1 0,-15-2 0,35-4 0,-2-1 0,-8-1 0,-2-2 0,-4-1 0,1 0 0,6-1 0,3 0 0,-32-2 0,31 1 0,12 0 0,-18 1 0,-31-2 0,40 2 0,-2-1 0,3 0 0,2 1 0,-25-1 0,30 2 0,12-1 0,-10 4 0,-14 0 0,-10 3 0,-9 2 0,3 0 0,-3 1 0,-12 0 0,-9 2 0,45-5 0,0-1 0,0 0 0,-1 0 0,-4-1 0,0-1 0,-6-1 0,0 0 0,-4 0 0,1-1 0,3-1 0,2 1 0,-30-1 0,31 1 0,24-1 0,9 0 0,3 1 0,2 0 0,5 0 0,5 0 0,6 0 0,1-1 0,3 1 0,2-1 0,1-4 0,-1 2 0,-1-3 0,-1 3 0,0 1 0,-1 1 0,-3 0 0,-6 0 0,-6-1 0,-4 1 0,-1-1 0,-3 1 0,-3 3 0,-11 1 0,-18 3 0,-11-1 0,1-1 0,15-2 0,21 0 0,9-1 0,-6 2 0,-15 2 0,-14 3 0,-4 1 0,3 0 0,-2-1 0,-9 0 0,-9 2 0,3-1 0,13-2 0,15-1 0,7-2 0,-1 3 0,2 1 0,6 1 0,-3 3 0,-12 4 0,-16 6 0,-21 2 0,-2-1 0,8-4 0,9-2 0,12-2 0,-5 4 0,-7 4 0,0 5 0,6-1 0,10-3 0,-7 0 0,-21 7 0,30-10 0,-4 0 0,-5 4 0,-1 1 0,3-2 0,2 0 0,8-2 0,3 0 0,-23 17 0,17 0 0,1 9 0,0 4 0,1 3 0,4-3 0,3-1 0,-4 0 0,-9 4 0,-6 3 0,-4 2 0,1 0 0,10-8 0,12-11 0,15-11 0,9-6 0,4-2 0,0 2 0,-4 4 0,-9 11 0,-5 6 0,1 1 0,4-6 0,10-11 0,4-5 0,4-3 0,2-3 0,0-1 0,3-5 0,2-3 0,1-1 0,-3 4 0,-1 6 0,-1 3 0,2-2 0,1 10 0,-3 29 0,-9 36 0,4-36 0,-2 1 0,-1-3 0,-1-2 0,-12 31 0,5-17 0,5 1 0,-4 15 0,9-36 0,-2 0 0,-2 3 0,-3-1 0,0-3 0,-1-1 0,-24 39 0,-3-6 0,0-8 0,-2 1 0,3-6 0,9-8 0,7-8 0,4-7 0,1-2 0,-5 0 0,-4 0 0,-4-3 0,0-1 0,2 1 0,1 5 0,1 7 0,-1 7 0,-3 3 0,-4 0 0,0-6 0,6-4 0,7 0 0,10 4 0,3 14 0,-2 10 0,-4 14 0,10-44 0,0 1 0,-11 44 0,5-3 0,6-9 0,5 9 0,6-39 0,1 1 0,0 5 0,2 1 0,-1 2 0,1 0 0,-1 0 0,1 0 0,-1 2 0,1 0 0,-1 5 0,1 1 0,0 2 0,0 0 0,1-1 0,2-1 0,-1-6 0,2-2 0,1-8 0,0-2 0,8 38 0,0-7 0,-2-3 0,-2-1 0,-1 2 0,-1-3 0,-1-6 0,-1-2 0,-2-2 0,1-1 0,0-4 0,3-7 0,3-5 0,4 1 0,3 3 0,7 1 0,4 3 0,4 6 0,2 7 0,0 7 0,-1 2 0,4-1 0,8 0 0,6 0 0,0-1 0,-4-2 0,-4 6 0,-20-37 0,1 1 0,4 3 0,2 0 0,3 2 0,1 0 0,1-2 0,0 0 0,-3-3 0,0-1 0,18 38 0,-12-11 0,-9-13 0,1-8 0,2-3 0,0 1 0,-2 4 0,-3 1 0,3-3 0,6-1 0,9-6 0,6-2 0,-2-4 0,-2 1 0,-1 0 0,20 0 0,-20-21 0,3-3 0,6-3 0,2-2 0,-1 0 0,-2-2 0,32 5 0,-26 1 0,-11-1 0,1 2 0,3 6 0,0 6 0,-5 6 0,-10 3 0,-11-2 0,-4 3 0,-2-1 0,4 1 0,12 6 0,9 3 0,6 6 0,7 6 0,8 2 0,11 1 0,-36-33 0,1 0 0,39 24 0,-12-7 0,-7-4 0,-6-7 0,2-7 0,5-8 0,6-2 0,1 0 0,-7-1 0,-8-1 0,-3-2 0,15 3 0,-20-4 0,4 1 0,8 2 0,3 2 0,3 1 0,1 0 0,-2-1 0,1 0 0,-4-3 0,1-1 0,2-2 0,1 0 0,3 0 0,0-1 0,-1 0 0,0 0 0,-5-1 0,-1 0 0,-5-1 0,0-1 0,-4-1 0,-1 0 0,4-2 0,0-1 0,5 0 0,2-1 0,1-1 0,1-1 0,-2 1 0,-1-2 0,-5 1 0,-4-1 0,27-1 0,-2-2 0,12-5 0,8 0 0,2 1 0,-31 2 0,-19 3 0,-5-3 0,11-3 0,6-3 0,-7-2 0,-10 1 0,-5 1 0,15-9 0,30-14 0,-34 10 0,1-2 0,0-3 0,-1-1 0,-7 4 0,-3 0 0,25-18 0,3 2 0,-25 18 0,2 0 0,10-5 0,2-1 0,0 0 0,1 0 0,-5 4 0,-2 2 0,33-12 0,-12 11 0,7 0 0,6-3 0,-3 2 0,-14 7 0,-10 8 0,6 6 0,25-1 0,-36 3 0,1 1 0,0 1 0,-1 0 0,44-1 0,-8 2 0,9 1 0,-39 0 0,3 0 0,12 0 0,1 0 0,2 0 0,-1 0 0,-5 0 0,-1 0 0,-6 0 0,-3 0 0,-10-1 0,0 0 0,2 0 0,1 0 0,3 0 0,2 0 0,4-1 0,1-1 0,7 0 0,2 0 0,1 0 0,1-1 0,-4 0 0,-1 0 0,-1-1 0,-1-1 0,-4 0 0,0-2 0,-1-2 0,1-2 0,8-3 0,2-2 0,0-1 0,0-1 0,-1 0 0,-1 1 0,-1 2 0,-2 0 0,-6 2 0,0 1 0,-1-2 0,-1 0 0,4-2 0,-1-2 0,3-3 0,-1-2 0,3-1 0,1-1 0,0-1 0,-1-1 0,-1-1 0,-1-1 0,-1 0 0,-1-1 0,2-1 0,-2 0 0,-2-1 0,-2-1 0,-3-1 0,-2-1 0,-7 1 0,-3-1 0,-7 3 0,-3-1 0,0-4 0,0-1 0,2-4 0,1-1 0,7-5 0,1-2 0,4-1 0,-1 0 0,-4 7 0,-3 2 0,24-30 0,-13 3 0,1-5 0,-21 32 0,2-1 0,4-4 0,0 0 0,-1 4 0,-1 1 0,-3-1 0,-2 0 0,-2 1 0,-1-1 0,-2 0 0,-1-1 0,2-3 0,0 1 0,-2 2 0,0 1 0,26-39 0,-27 40 0,-1 0 0,20-41 0,-8 3 0,-8 7 0,-7 12 0,4-3 0,7-10 0,-1-3 0,-1 1 0,-7 13 0,-1 7 0,1-3 0,2-3 0,-1-6 0,-6 9 0,-9 10 0,-5 2 0,-2-4 0,0-10 0,-1-2 0,-1 7 0,-2 8 0,2 3 0,-2-11 0,-1-5 0,-2 0 0,-2 9 0,2 12 0,2 2 0,-1-7 0,-1-14 0,-1-6 0,2 3 0,0 9 0,2 2 0,-1-7 0,0-8 0,-1-4 0,0 6 0,0 8 0,1-1 0,2-2 0,0-7 0,1-1 0,0 9 0,0 9 0,1 4 0,1-3 0,1 0 0,0 5 0,-1 11 0,-1 2 0,4-8 0,5-6 0,4-3 0,6 1 0,0 7 0,-1 0 0,-4 1 0,0-3 0,3-1 0,3 1 0,5-1 0,-3 7 0,-5 2 0,-2 2 0,-3 3 0,3 1 0,1 1 0,-1 4 0,-3-2 0,-3-1 0,-1-6 0,2-4 0,2-4 0,0-2 0,1 0 0,-1-4 0,2-4 0,4-3 0,3 2 0,-1 5 0,-4 5 0,-3 1 0,-1-3 0,1-2 0,5-4 0,1-2 0,-1 1 0,-3 3 0,-5 5 0,-3 5 0,-3 8 0,-1 7 0,0 3 0,-1 1 0,-1-1 0,0-3 0,3-3 0,1-3 0,1-2 0,0-3 0,-1-2 0,-3-1 0,-2 4 0,-1 4 0,0 5 0,0 5 0,0 2 0,-2 2 0,1 0 0,0-2 0,1 0 0,-1-1 0,1-3 0,-1-1 0,-1-2 0,0 1 0,0 1 0,0 4 0,0 2 0,0 2 0,0 0 0,0-3 0,0-4 0,0-2 0,0 0 0,0-1 0,0 0 0,-1 1 0,0 2 0,0 6 0,-1 4 0,-1 3 0,0 1 0,1-1 0,-1-1 0,1-3 0,-1-1 0,0 1 0,-1-1 0,-1 1 0,-1 1 0,1 1 0,0 3 0,2 0 0,0 1 0,1 1 0,0 0 0,1 2 0,1 1 0,-1 0 0,0 0 0,-1-1 0,-1-1 0,0-2 0,-1 1 0,1 0 0,-1 0 0,-1 1 0,-1-1 0,0 1 0,3 0 0,1 0 0,1 0 0,0 0 0,-1-1 0,1 0 0,-1 0 0,0 0 0,-1 1 0,1 0 0,-1 1 0,1 0 0,0-2 0,0 1 0,1-1 0,-1 1 0,0 0 0,0 0 0,1 0 0,-1 0 0,0 0 0,0 1 0,0 1 0,0 0 0,-1-2 0,-1 0 0,-1-1 0,1 0 0,1 1 0,-1 0 0,-3 0 0,-2-2 0,0 1 0,3 1 0,2 1 0,1 1 0,-2 0 0,0-1 0,1 0 0,1 1 0,2 0 0,-1 0 0,0-1 0,-1-1 0,1 1 0,1 0 0,1 0 0,-1 1 0,0-2 0,0-1 0,0-1 0,-1-1 0,-1 0 0,1-1 0,-1-1 0,1 1 0,-1-2 0,1 1 0,-1 1 0,1 3 0,1 1 0,1 1 0,-1 1 0,-2 0 0,-1 1 0,1-1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5:30:21.485"/>
    </inkml:context>
    <inkml:brush xml:id="br0">
      <inkml:brushProperty name="width" value="0.05" units="cm"/>
      <inkml:brushProperty name="height" value="0.05" units="cm"/>
      <inkml:brushProperty name="color" value="#FFFFFF"/>
    </inkml:brush>
  </inkml:definitions>
  <inkml:trace contextRef="#ctx0" brushRef="#br0">7219 4 24575,'-28'1'0,"-20"0"0,-23 0 0,-5-1 0,13 1 0,12 0 0,-7 1 0,-35 1 0,26-2 0,-5 1 0,-13 0 0,-4-1 0,-2 1 0,2 0 0,11 1 0,4 0 0,12 0 0,3 2 0,6-2 0,0 1 0,1 1 0,-1 0 0,-7 1 0,-2 0 0,-5 0 0,0 1 0,-2 1 0,0 2 0,-2-1 0,1 1 0,1 0 0,1 0 0,7-1 0,1 0 0,5-1 0,0-1 0,1 0 0,0-1 0,1 0 0,-2-1 0,-2 0 0,0 0 0,2-1 0,2-1 0,-45 2 0,0 1 0,48-1 0,0 1 0,-3 3 0,-2 1 0,-4 1 0,-2 1 0,-3 1 0,-1 0 0,2-3 0,2 0 0,6-3 0,2-1 0,-27 1 0,22-4 0,3-2 0,-5 0 0,-4 1 0,-1 1 0,2 3 0,0 6 0,2 7 0,0 6 0,2 0 0,3-2 0,3-2 0,-1 2 0,-3 4 0,-10 7 0,-11 8 0,0 1 0,-4 3 0,-4 2 0,41-23 0,-1 1 0,-4 3 0,1 0 0,4-2 0,2-1 0,-33 21 0,10-7 0,11-7 0,0 2 0,1 2 0,-3 6 0,-2 7 0,2 1 0,7-3 0,7-3 0,4-2 0,1 3 0,1 4 0,-2 2 0,-3 7 0,-10 13 0,21-30 0,-2 1 0,1 1 0,0 0 0,2 0 0,2-1 0,-19 36 0,11-4 0,-2 7 0,16-35 0,-1 1 0,-2 4 0,0 0 0,0 1 0,2-1 0,3-5 0,2-1 0,-9 30 0,5-11 0,-5-3 0,-4 1 0,-1-2 0,5-5 0,10-7 0,5-2 0,2 2 0,-2 7 0,0 6 0,-1 3 0,1 5 0,1 1 0,1 9 0,1 10 0,4-39 0,-1 3 0,0 8 0,-2 2 0,0 4 0,-1 0 0,1 1 0,0-1 0,0-1 0,-1-1 0,0-4 0,0-1 0,-1 0 0,-1 1 0,1 0 0,0 0 0,2-4 0,2 1 0,0 0 0,2 0 0,1-6 0,-1-2 0,-5 40 0,0-8 0,1-12 0,3 2 0,-1 4 0,-5 2 0,-3 2 0,0 4 0,3-3 0,3-2 0,-3 3 0,-5 5 0,-5 3 0,3-8 0,6-10 0,7 1 0,3 14 0,0-37 0,1 2 0,0 3 0,0 0 0,-1-3 0,0-2 0,0 40 0,0-12 0,1-9 0,1-5 0,0-1 0,0 17 0,0-32 0,0 3 0,0 9 0,0 3 0,1 10 0,-1 3 0,2 6 0,1 2 0,2 8 0,1 3 0,-2-28 0,1 1 0,0-1 0,2 29 0,0 0 0,-2-6 0,0-2 0,-2-11 0,0-3 0,-1-11 0,-1-1 0,0-1 0,0-1 0,0 1 0,-1 0 0,1 2 0,-1 0 0,1-1 0,0 0 0,-1-7 0,1-2 0,4 39 0,7-8 0,11 6 0,-9-40 0,2 0 0,0 3 0,1 1 0,-1 0 0,1 0 0,1-1 0,2 1 0,6 3 0,3 1 0,4-2 0,1-1 0,-2-1 0,-1-1 0,-6-6 0,-5-1 0,1 26 0,-14-12 0,-5-11 0,-1-6 0,-3-1 0,-2-2 0,-3-1 0,-1-4 0,1 0 0,-1 5 0,-3 5 0,-3 7 0,-2 4 0,0 6 0,-1 9 0,0 2 0,2-4 0,3-4 0,3 1 0,2 3 0,0 4 0,1-2 0,-1-7 0,1 1 0,0-2 0,3-1 0,2 4 0,0 5 0,-2 3 0,1 5 0,0 0 0,2 1 0,3 6 0,1 1 0,1-4 0,2-9 0,0-8 0,4-7 0,2 3 0,5 8 0,6 9 0,10 9 0,11-3 0,3-10 0,-1-14 0,-10-14 0,-4-5 0,-1-6 0,1-4 0,4-2 0,3-4 0,2-1 0,2-2 0,4-2 0,9-3 0,7-1 0,6 1 0,7 0 0,6-2 0,10 1 0,4-2 0,-5-3 0,-10-1 0,-3-4 0,-4-3 0,-6-2 0,-10-2 0,-17-1 0,-11 1 0,1 1 0,20 3 0,30 2 0,-31-3 0,2 0 0,3 0 0,-1 0 0,42 3 0,-15-3 0,-3 0 0,-1-3 0,-4-1 0,-13-2 0,-16 0 0,-9-1 0,0 0 0,22 1 0,25 2 0,-31 0 0,2 1 0,1 1 0,1-1 0,43 3 0,-3 1 0,-2 1 0,0 0 0,-10 2 0,-20 0 0,-14 1 0,-1 0 0,10 1 0,19 0 0,16-1 0,-1-2 0,-9 1 0,-1 2 0,9 2 0,-38-6 0,3 0 0,3 0 0,-1 0 0,-2-1 0,-2 0 0,43 2 0,-4 0 0,-41-4 0,1 0 0,7 0 0,2 0 0,2 0 0,0 0 0,-1 0 0,-2 0 0,-7 0 0,0 1 0,-3 0 0,1 2 0,4 0 0,2 1 0,6 0 0,1 1 0,9 1 0,2 0 0,0-1 0,-1 0 0,-7-1 0,-2 0 0,-6-1 0,-3 0 0,39 5 0,-9 0 0,-1-1 0,-9 0 0,-12-1 0,-8 0 0,-1 1 0,13 2 0,21 2 0,-37-7 0,2 1 0,4 1 0,1 0 0,2 1 0,2 0 0,0 0 0,1 0 0,-1 0 0,0-2 0,-2-2 0,-1-1 0,-5-1 0,-2-1 0,42 2 0,-1-1 0,-46-2 0,1-1 0,0 1 0,1-1 0,5 0 0,1 0 0,4-2 0,1 1 0,5-2 0,0 1 0,5-1 0,0-1 0,-3 0 0,-1 0 0,-7 1 0,-1 0 0,-8-2 0,0-1 0,-1 1 0,0 0 0,4 0 0,1-1 0,7 1 0,2 0 0,8-1 0,1 1 0,-2-1 0,-1-1 0,-6 1 0,-2 0 0,-5 1 0,-2 0 0,-7 1 0,0 0 0,46 0 0,-5-3 0,-6 0 0,7-1 0,-34 3 0,4 0 0,13-1 0,4-1 0,5-1 0,0-1 0,-2-1 0,-2 0 0,-4-1 0,-1-1 0,-3 1 0,-1 1 0,3 1 0,2 1 0,8 1 0,2-1 0,-1 0 0,1 1 0,-1-1 0,0 1 0,-6 0 0,-2 1 0,-10 1 0,-3 1 0,-9 0 0,-2 2 0,33-1 0,-10 1 0,2 3 0,21 1 0,-45-2 0,1 1 0,-2-1 0,0 0 0,-2-1 0,-1 1 0,0 0 0,0 0 0,2 1 0,1-1 0,2 0 0,1 0 0,-2-1 0,-1 0 0,-2-1 0,0 0 0,1-1 0,1 0 0,8-1 0,3 0 0,7 0 0,0-1 0,-1 0 0,0-1 0,-4 1 0,-1-1 0,-11 1 0,-2 0 0,40-3 0,-6 1 0,-4-1 0,-16-1 0,-12 0 0,1-3 0,19-2 0,19-1 0,-38 6 0,0 0 0,-3 0 0,-3 1 0,32-7 0,-10 0 0,-12 0 0,2 0 0,3-4 0,6-6 0,3-4 0,1 2 0,5-1 0,5 5 0,6 5 0,2 5 0,-11 7 0,-6 2 0,5 2 0,-29 0 0,3-1 0,14 0 0,3-2 0,5-2 0,1-1 0,-3-3 0,-1-2 0,-8-2 0,-3-2 0,-8 0 0,-1-2 0,-2 0 0,-1-2 0,-2-1 0,0-2 0,1-3 0,-1-2 0,-1-4 0,-2-2 0,-1-3 0,-1-2 0,-2 1 0,-1-1 0,-4 0 0,-2 0 0,25-31 0,-16 8 0,-6-12 0,-17 24 0,0-5 0,3-6 0,-1-2 0,1-2 0,-1 2 0,-4 6 0,0 3 0,10-31 0,4 0 0,-14 37 0,1 0 0,0-4 0,0 0 0,-2-1 0,0 0 0,1-3 0,0 0 0,0 2 0,0 1 0,1 0 0,1 0 0,-2 1 0,1-1 0,-1-3 0,0-2 0,2-9 0,0-4 0,4-7 0,0-2 0,3-4 0,0 2 0,-3 8 0,-1 5 0,-6 13 0,-1 3 0,6-39 0,-10 2 0,-5 40 0,-1-1 0,0-2 0,-1 0 0,-2 2 0,0 0 0,-2 0 0,-2-2 0,0-5 0,-1-2 0,3-7 0,0-1 0,2-3 0,1 0 0,3 5 0,0 2 0,0 8 0,1 2 0,-2 3 0,0-1 0,0-8 0,1-2 0,1-5 0,1-1 0,1 0 0,1 1 0,-1 5 0,0 2 0,5-39 0,-9 11 0,-5-1 0,-2 2 0,0 3 0,1 3 0,0 5 0,-1-4 0,0-8 0,0 1 0,0 12 0,2 13 0,0 8 0,-2-14 0,0-29 0,0 40 0,0-1 0,1-3 0,0 1 0,0 4 0,0 1 0,-5-41 0,-7-3 0,4 43 0,0-2 0,0-4 0,0 1 0,1 3 0,0 2 0,-1 4 0,-1 1 0,-11-41 0,7 44 0,1-1 0,-2-5 0,0 0 0,1-3 0,-1 1 0,0 4 0,-1 0 0,-16-38 0,0 14 0,1 9 0,3-4 0,3-3 0,-3-4 0,-3 1 0,-5-4 0,-1-3 0,3-9 0,17 43 0,0-1 0,0 1 0,-1-1 0,-2-2 0,-3-1 0,-5-6 0,-2-1 0,-4-4 0,0 0 0,1 3 0,3 2 0,3 6 0,4 2 0,-9-28 0,6 10 0,-6-2 0,-13-7 0,-4-1 0,6 14 0,10 14 0,8 14 0,-6 0 0,-18-12 0,-24-7 0,29 26 0,-2 2 0,1 3 0,1 0 0,-33-16 0,14 6 0,12 5 0,-6-1 0,-13-6 0,-7-1 0,3 1 0,11 5 0,14 2 0,-8-7 0,-18-13 0,32 22 0,0 0 0,-39-24 0,13 5 0,6 1 0,-5-10 0,27 24 0,-2 0 0,-6-3 0,0 2 0,2 1 0,2 3 0,-31-16 0,16 9 0,10 9 0,-4-1 0,-8-2 0,-2 2 0,2 3 0,1 0 0,-2 0 0,-10-2 0,-14-2 0,-5 0 0,4 4 0,12 5 0,15 5 0,1 3 0,-4-4 0,-7-2 0,-4 0 0,-6-3 0,-11-1 0,-1 0 0,35 8 0,-1-1 0,3 1 0,1 0 0,-40-10 0,13 2 0,23 9 0,-4-3 0,-17-7 0,30 9 0,-2 1 0,-4-2 0,0 1 0,-1 2 0,2 1 0,-42-6 0,6 8 0,40 5 0,-2 2 0,-3-1 0,0 0 0,1 0 0,3 0 0,-34-4 0,27 0 0,8-5 0,1-1 0,0-1 0,-2-1 0,-11-1 0,-17-8 0,25 8 0,-4-1 0,-8-4 0,-2 0 0,3 1 0,3-1 0,6 4 0,5 0 0,-22-10 0,23 5 0,3 0 0,-2-2 0,-3-1 0,2 2 0,4 3 0,5 1 0,-2 0 0,-11-3 0,-6-2 0,1 2 0,-6-2 0,-6-4 0,-5-5 0,1-1 0,7 4 0,1 2 0,-12 1 0,-2 1 0,10 2 0,20 6 0,17 6 0,1 0 0,-13-5 0,-11-5 0,-7-4 0,0-2 0,1 1 0,-2-3 0,-18-5 0,33 15 0,-2 0 0,-3 0 0,-1 1 0,4 2 0,2 2 0,-26-9 0,23 7 0,7 2 0,-2-1 0,3 4 0,7 3 0,5 0 0,-4-1 0,-17-6 0,-21-7 0,-13-2 0,2 0 0,10 1 0,13 4 0,-7-4 0,-11-1 0,-11-2 0,-4 1 0,11 6 0,10 4 0,19 4 0,17 4 0,14 2 0,7 1 0,-7-1 0,-14-3 0,-8-3 0,-5-1 0,5 0 0,8 2 0,1 1 0,5 1 0,1 0 0,3 2 0,5 2 0,7 2 0,5 2 0,1 0 0,-3-1 0,-5-3 0,-11-4 0,-8-3 0,-6-2 0,3 2 0,10 3 0,10 1 0,4 1 0,-4-2 0,-5-1 0,-2 1 0,4 1 0,3 1 0,1 1 0,-3-1 0,-8-2 0,-9-2 0,-5 0 0,5 0 0,11 4 0,12 3 0,7 2 0,1-1 0,0 0 0,1 0 0,-2 0 0,-2 0 0,-2-1 0,-2 1 0,2 0 0,2 2 0,0 1 0,1 0 0,1 0 0,3 0 0,2 1 0,2 0 0,-2-1 0,-1 0 0,-2-1 0,0 0 0,-1 0 0,-2-1 0,0 0 0,2 0 0,4 3 0,0-1 0,-1 0 0,-1 0 0,1 1 0,2-1 0,0 0 0,1 0 0,-2 1 0,-1 0 0,1 0 0,0 0 0,3 0 0,1-1 0,0 0 0,-2-1 0,0 0 0,-2 0 0,-2-2 0,1 1 0,0 0 0,0 0 0,-1 0 0,-1 0 0,0 0 0,2 1 0,2 1 0,1-1 0,-1 1 0,0 0 0,0 1 0,2-1 0,0 1 0,0 0 0,0 0 0,-1-1 0,-1-2 0,-3 0 0,-2-1 0,-3 0 0,2 0 0,2 0 0,1 1 0,-1 0 0,0 1 0,1 0 0,2 0 0,1 1 0,2 0 0,1 1 0,0-1 0,0 0 0,-1 1 0,-2 1 0,1 1 0,2-1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4:16.352"/>
    </inkml:context>
    <inkml:brush xml:id="br0">
      <inkml:brushProperty name="width" value="0.05" units="cm"/>
      <inkml:brushProperty name="height" value="0.05" units="cm"/>
      <inkml:brushProperty name="color" value="#FFFFFF"/>
    </inkml:brush>
  </inkml:definitions>
  <inkml:trace contextRef="#ctx0" brushRef="#br0">4196 75 24575,'-19'9'0,"-47"19"0,-17 9 0,26-13-410</inkml:trace>
  <inkml:trace contextRef="#ctx0" brushRef="#br0" timeOffset="-11288">3524 367 22615,'-22'10'0,"-50"24"0,-5 4 0,-2 1 0,-1 2 0,73-38-45</inkml:trace>
  <inkml:trace contextRef="#ctx0" brushRef="#br0" timeOffset="-12421">2740 765 19992,'-10'5'0,"-64"35"0,-2 0 0,67-35 0</inkml:trace>
  <inkml:trace contextRef="#ctx0" brushRef="#br0" timeOffset="-13404">2105 1099 18480,'-10'5'-60,"-77"40"-464,-1-1 0,10-5 65</inkml:trace>
  <inkml:trace contextRef="#ctx0" brushRef="#br0" timeOffset="-14588">1395 1452 16849,'-44'22'0,"-34"16"0,2-1 0,46-22 0</inkml:trace>
  <inkml:trace contextRef="#ctx0" brushRef="#br0" timeOffset="-16139">706 1788 16689,'-85'42'-134,"16"-9"21</inkml:trace>
  <inkml:trace contextRef="#ctx0" brushRef="#br0" timeOffset="-16138">87 2098 17216,'-28'15'0,"-8"4"2554,25-15-2554,6-3 965,2 0 1,1-1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3:25.942"/>
    </inkml:context>
    <inkml:brush xml:id="br0">
      <inkml:brushProperty name="width" value="0.05" units="cm"/>
      <inkml:brushProperty name="height" value="0.05" units="cm"/>
      <inkml:brushProperty name="color" value="#FFFFFF"/>
    </inkml:brush>
  </inkml:definitions>
  <inkml:trace contextRef="#ctx0" brushRef="#br0">869 0 24575,'-2'6'0,"-1"-1"0,-3 3 0,-7 6 0,-7 10 0,-9 18 0,-11 18 0,-9 18 0,18-33 0,-1 2 0,-2-1 0,0 1 0,0-1 0,0 1 0,3-3 0,1 0 0,-19 39 0,4 6 0,22-44 0,1 1 0,-21 35 0,1-9 0,6-15 0,6-10 0,-1 3 0,1 2 0,2 0 0,6-6 0,8-8 0,5-12 0,3-6 0,-1-3 0,2-1 0,2-5 0,2-5 0,4-3 0,3-1 0,7 3 0,15 3 0,26 4 0,20 5 0,6 0 0,-9 0 0,-21-5 0,-11 0 0,1 0 0,7 2 0,6 0 0,0 0 0,-1-1 0,0 1 0,9 2 0,6-2 0,2-1 0,-4-2 0,-8 0 0,2 5 0,7 3 0,9 1 0,-2-2 0,-8-5 0,-5 1 0,6 2 0,20 5 0,-34-10 0,0 0 0,46 8 0,-26-7 0,-34-7 0,-25-4 0,-11-1 0,-2 1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3:28.228"/>
    </inkml:context>
    <inkml:brush xml:id="br0">
      <inkml:brushProperty name="width" value="0.05" units="cm"/>
      <inkml:brushProperty name="height" value="0.05" units="cm"/>
      <inkml:brushProperty name="color" value="#FFFFFF"/>
    </inkml:brush>
  </inkml:definitions>
  <inkml:trace contextRef="#ctx0" brushRef="#br0">0 0 24575,'7'1'0,"2"1"0,1 0 0,4 3 0,1 2 0,-2 1 0,-1 3 0,1 4 0,5 5 0,4 5 0,-1 1 0,-3-2 0,-2-3 0,0-1 0,1 2 0,-1 3 0,0 1 0,-4 1 0,0-2 0,0 0 0,-2-1 0,-1-3 0,-3-1 0,0 0 0,2 4 0,1 5 0,-1 0 0,-1 1 0,-1-1 0,-1-1 0,0-3 0,-1-2 0,-1-1 0,1 0 0,-1 1 0,0 2 0,0 1 0,0-1 0,0-3 0,0 2 0,0 1 0,0 8 0,0 2 0,-2-2 0,1-1 0,0-6 0,-1-2 0,-1-3 0,0-3 0,0-1 0,0 0 0,0 0 0,0 0 0,-1-3 0,-1-2 0,-1-2 0,-1 2 0,0 4 0,0 1 0,1 0 0,-1-4 0,0 0 0,-1-1 0,0-1 0,0-1 0,1-5 0,2-1 0,0-1 0,0-2 0,2 0 0,0-6 0,0 4 0,0-3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3:35.012"/>
    </inkml:context>
    <inkml:brush xml:id="br0">
      <inkml:brushProperty name="width" value="0.05" units="cm"/>
      <inkml:brushProperty name="height" value="0.05" units="cm"/>
      <inkml:brushProperty name="color" value="#FFFFFF"/>
    </inkml:brush>
  </inkml:definitions>
  <inkml:trace contextRef="#ctx0" brushRef="#br0">268 56 24575,'-5'-2'0,"1"-1"0,-1 1 0,-3-2 0,-7-1 0,-6-2 0,-3 0 0,1 1 0,7 2 0,3 3 0,-1 2 0,0 2 0,0 0 0,4 5 0,5 1 0,2 2 0,-1 1 0,-1-2 0,0 1 0,1 1 0,1 3 0,-1 2 0,0 2 0,0 1 0,3-1 0,2-3 0,1-2 0,2-5 0,2-2 0,2-4 0,5-1 0,3-1 0,0 0 0,-2 0 0,-2-1 0,-3 0 0,0 0 0,0-2 0,-2 0 0,0-3 0,2-3 0,0-4 0,1-3 0,1 1 0,-3 2 0,-3 1 0,-1 0 0,-1-1 0,0 0 0,-2 2 0,0 2 0,0 1 0,0 2 0,-2 0 0,0 0 0,-3 2 0,-1 0 0,-3 0 0,-3 2 0,-3 1 0,-1 0 0,1 3 0,3-1 0,3-1 0,4 1 0,0 2 0,2 2 0,0 2 0,1 0 0,0 1 0,1-1 0,1 0 0,1 0 0,1-3 0,1-2 0,0-1 0,1-4 0,2-1 0,2-4 0,-1-2 0,-1-3 0,-3 1 0,-2 0 0,0-1 0,-2 2 0,-1-2 0,-2 1 0,-3 1 0,-3 0 0,-3 0 0,-5 2 0,-2 1 0,1 4 0,1 2 0,5 2 0,1 3 0,0 3 0,0 3 0,2 2 0,3 2 0,2-1 0,3 0 0,1 0 0,0-1 0,0 0 0,2 0 0,0-3 0,2-2 0,0-2 0,4-1 0,2 1 0,5 1 0,5 0 0,-2-2 0,-1 0 0,-2-1 0,-5-3 0,-1-1 0,-1 0 0,-3-1 0,-1 0 0,-1 0 0,1-3 0,2-3 0,1-1 0,-2 0 0,-1 0 0,-2-1 0,-1-1 0,-1-2 0,-1 1 0,-2 3 0,-2 2 0,1 3 0,-1 3 0,0 0 0,-1 0 0,-5 2 0,-7 2 0,-5 4 0,2 1 0,4-1 0,9 0 0,3 1 0,-1 2 0,1 2 0,1 1 0,4 1 0,2-1 0,2-3 0,1-3 0,0-3 0,-1-3 0,-1-1 0,-1-1 0,3-2 0,1-3 0,2-5 0,0-4 0,0-4 0,0-2 0,-2 2 0,-2 4 0,-2 5 0,-3 3 0,-4 2 0,-4 1 0,-5 3 0,-1 2 0,0 3 0,2 1 0,2 3 0,3 5 0,3 0 0,2 0 0,3-2 0,0-4 0,0-2 0,3 1 0,3 0 0,5 0 0,3 0 0,0-2 0,-5-1 0,-4-2 0,-2-1 0,0-2 0,1-2 0,-1-3 0,1-4 0,0-1 0,1-1 0,0 1 0,-2 2 0,-1-1 0,-2 2 0,-1 2 0,-5-1 0,-6 2 0,-6 0 0,-3 3 0,0 1 0,2 3 0,5 3 0,3 1 0,4 3 0,3 3 0,1 2 0,1 0 0,2-2 0,0-2 0,1-2 0,3 1 0,2 0 0,4 1 0,3-1 0,0-1 0,1 0 0,-1-2 0,-2-2 0,-1-1 0,-2-2 0,-1 0 0,-2-1 0,1-2 0,2-1 0,1-1 0,1-3 0,-3-2 0,-2-3 0,-3-1 0,-2 1 0,-1 0 0,-3 1 0,-1 2 0,-3 4 0,1 1 0,-3 3 0,0 0 0,-4 3 0,-1 3 0,1 4 0,1 4 0,3-1 0,2 1 0,3-3 0,2 2 0,2-1 0,0 0 0,1 0 0,0-2 0,2-1 0,1 1 0,2 1 0,2 0 0,0-4 0,-2-2 0,0-2 0,-2-1 0,3 0 0,4-1 0,1-1 0,1-2 0,-4-1 0,-2-4 0,0-2 0,-1-1 0,-2 1 0,-2 4 0,-2 1 0,-1 0 0,-1 0 0,-2 1 0,-2 0 0,-3 0 0,-2-1 0,0 0 0,2 2 0,0 3 0,3 4 0,0 5 0,0 3 0,1 1 0,1 0 0,1-2 0,1-1 0,1-1 0,2-1 0,1-1 0,1-2 0,0-1 0,2 1 0,2-1 0,2-1 0,1 0 0,-1-1 0,-3 0 0,-1-1 0,-2 0 0,2-1 0,0-2 0,1-2 0,0-2 0,-1-1 0,0 0 0,2-2 0,2-1 0,-2 0 0,-1 1 0,-3 3 0,-2 2 0,-1 1 0,-2 1 0,-1-1 0,-4 1 0,-5 1 0,-6-1 0,0 0 0,3 3 0,5 3 0,5 5 0,1 3 0,1 0 0,2 2 0,2-3 0,2-1 0,0-2 0,0-3 0,2-2 0,15-3 0,-11 0 0,11-2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4:37.362"/>
    </inkml:context>
    <inkml:brush xml:id="br0">
      <inkml:brushProperty name="width" value="0.05" units="cm"/>
      <inkml:brushProperty name="height" value="0.05" units="cm"/>
      <inkml:brushProperty name="color" value="#FFFFFF"/>
    </inkml:brush>
  </inkml:definitions>
  <inkml:trace contextRef="#ctx0" brushRef="#br0">174 1463 24575,'4'-27'0,"-1"-11"0,-1-24 0,-3-25 0,-1-10 0,0 46 0,1 2 0,-1-42 0,1 11 0,2-7 0,0-1 0,-2-1 0,-2 4 0,-1 14 0,2 7 0,1 2 0,1 3 0,0 5 0,-2 7 0,0 16 0,1 11 0,-1 6 0,0 2 0,0-3 0,-1 1 0,1 4 0,2 3 0,0 4 0,0 1 0,0-1 0,0-1 0,-1-3 0,0 1 0,0-1 0,0 0 0,0 1 0,0 1 0,-2 4 0,-3 2 0,-1 6 0,-1 1 0,1 3 0,1 1 0,1 0 0,0 2 0,-2 5 0,-1 5 0,-4 5 0,-1 0 0,0-1 0,3-7 0,2-3 0,2-3 0,1-2 0,1-1 0,2-1 0,0-3 0,-1-1 0,1-1 0,2-1 0,0-3 0,2-7 0,3-6 0,2-10 0,0-3 0,0 0 0,-2 4 0,-2 4 0,2 3 0,2 0 0,1-2 0,-1 3 0,-3 2 0,-1 4 0,-2 1 0,2-1 0,0-1 0,0 0 0,0 1 0,-1 2 0,0 0 0,-1-3 0,1 0 0,0 0 0,0 2 0,0 2 0,1 0 0,-1 1 0,0 1 0,0 0 0,3 0 0,3 1 0,1 0 0,-1 0 0,-2 0 0,-3 1 0,2 3 0,3 1 0,3 3 0,1 0 0,-1 0 0,-2-1 0,-2-1 0,-1 0 0,1 0 0,0 1 0,-1 0 0,-1 1 0,0 1 0,2 2 0,4 4 0,4 3 0,1-1 0,-5-5 0,-4-5 0,-3-3 0,2 1 0,1 1 0,1 0 0,-1 0 0,-2-1 0,0-1 0,0-1 0,-2 0 0,0 0 0,0 0 0,1 2 0,1 0 0,0 1 0,0-2 0,-1 0 0,-1 0 0,-1-1 0,-1 0 0,2 1 0,1 2 0,1 0 0,-2-2 0,0-1 0,-3-2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8:44:57.098"/>
    </inkml:context>
    <inkml:brush xml:id="br0">
      <inkml:brushProperty name="width" value="0.05" units="cm"/>
      <inkml:brushProperty name="height" value="0.05" units="cm"/>
      <inkml:brushProperty name="color" value="#FFFFFF"/>
    </inkml:brush>
  </inkml:definitions>
  <inkml:trace contextRef="#ctx0" brushRef="#br0">1 937 24575,'7'-3'0,"6"-4"0,10-4 0,15-8 0,11-8 0,14-9 0,11-8 0,-33 18 0,3 0 0,8-3 0,2-1 0,4-3 0,2 0 0,5-3 0,0-1 0,-1 0 0,-1 0 0,-6 1 0,-2 0 0,-5 1 0,-1-1 0,-6 4 0,-1 0 0,36-28 0,-8 12 0,-18 15 0,-16 12 0,-10 5 0,-7 2 0,-2 0 0,-5 4 0,-6 4 0,-3 4 0,-3 2 0,-9 1 0,-3 2 0,-9 0 0,-2 1 0,0-1 0,-1 1 0,0-1 0,2-1 0,0 0 0,-1 3 0,-6 2 0,-8 2 0,-6 1 0,3-1 0,10-3 0,11-2 0,11-2 0,4 0 0,2-1 0,-1-1 0,0 1 0,1-1 0,-1-1 0,3-1 0,5-1 0,10 1 0,9-3 0,13-5 0,8-3 0,0-3 0,-2 2 0,-5 3 0,-4 4 0,-2 1 0,-6 2 0,-6 1 0,-6 0 0,-1 0 0,0-1 0,-2 1 0,-2 0 0,-5 1 0,-2 2 0,-1 1 0,-1 2 0,-2 4 0,0 2 0,-2 5 0,0 2 0,1-1 0,-1-1 0,1-2 0,0 0 0,0 0 0,2 0 0,-1 1 0,1-2 0,0 1 0,1-1 0,0 1 0,0-1 0,0-1 0,0-2 0,0-3 0,-1-1 0,0-1 0,1 0 0,-2 1 0,0 1 0,-1 0 0,1-1 0,0-1 0,1 0 0,0-1 0,0 2 0,0-2 0,1 2 0,0 0 0,-1 0 0,0-1 0,0 1 0,0 0 0,0 0 0,0 0 0,0 0 0,-1-1 0,1 0 0,0-1 0,1 0 0,0 0 0,-1 0 0,0 0 0,0 0 0,1 0 0,0-1 0,0 1 0,0 1 0,-1 1 0,1 0 0,-1 0 0,0-1 0,0 0 0,1-1 0,-1 0 0,-3 0 0,2-1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B53EF-F0D5-7E40-B132-1BA93C619D41}"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18780-AC9C-DF46-918A-5F42CF664C46}" type="slidenum">
              <a:rPr lang="en-US" smtClean="0"/>
              <a:t>‹#›</a:t>
            </a:fld>
            <a:endParaRPr lang="en-US"/>
          </a:p>
        </p:txBody>
      </p:sp>
    </p:spTree>
    <p:extLst>
      <p:ext uri="{BB962C8B-B14F-4D97-AF65-F5344CB8AC3E}">
        <p14:creationId xmlns:p14="http://schemas.microsoft.com/office/powerpoint/2010/main" val="1662412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a:t>
            </a:fld>
            <a:endParaRPr lang="en-US"/>
          </a:p>
        </p:txBody>
      </p:sp>
    </p:spTree>
    <p:extLst>
      <p:ext uri="{BB962C8B-B14F-4D97-AF65-F5344CB8AC3E}">
        <p14:creationId xmlns:p14="http://schemas.microsoft.com/office/powerpoint/2010/main" val="2129180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show the resulting [C II] intensity maps, we can check that the [C II] to infrared luminosity ratio derived from intensity map follows that of FIRE galaxies. On the left, here’s the plot I showed earlier of the [C II] and IR luminosities ratio from the FIRE simulations. On the right, the dashed lines represent the results from my model superposed to the FIRE data, with the stars. Because my simulations englobe thousands of halos, I do not plot individual values. Rather, they are all binned along the x-axis, and the rectangles around the dashed lines represent the 68% and 95% distribution intervals.</a:t>
            </a:r>
          </a:p>
          <a:p>
            <a:endParaRPr lang="en-US" dirty="0"/>
          </a:p>
          <a:p>
            <a:r>
              <a:rPr lang="en-US" dirty="0"/>
              <a:t>The bottom line here is that our simulation results agree with FIRE galaxies; nothing abnormal to report here. that’s good!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10</a:t>
            </a:fld>
            <a:endParaRPr lang="en-US"/>
          </a:p>
        </p:txBody>
      </p:sp>
    </p:spTree>
    <p:extLst>
      <p:ext uri="{BB962C8B-B14F-4D97-AF65-F5344CB8AC3E}">
        <p14:creationId xmlns:p14="http://schemas.microsoft.com/office/powerpoint/2010/main" val="201495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I am showing the [C II] intensity maps. The volume of the intensity map, as I already mentioned, is distributed along both angular dimensions and redshift. The signal that is perpendicular to our line of sight is in RA/dec, and is shown with side #1. Parallel to our line of sight is side #2. We cannot observe this slice, but here I am showing it to illustrate the results of our simulations as a function of redshift. One of the noticeable patterns is that as redshift decreases (i.e., as time advances), the [C II] power increases: there is more and more [C II] with time, which makes perfect sense, since at time goes on, stellar nucleosynthesis and dispersion processes increase the abundance of carbon in our Universe.</a:t>
            </a:r>
          </a:p>
          <a:p>
            <a:pPr marL="0" indent="0">
              <a:buFontTx/>
              <a:buNone/>
            </a:pPr>
            <a:endParaRPr lang="en-US" dirty="0"/>
          </a:p>
          <a:p>
            <a:pPr marL="0" indent="0">
              <a:buFontTx/>
              <a:buNone/>
            </a:pPr>
            <a:r>
              <a:rPr lang="en-US" dirty="0"/>
              <a:t>Overall, we notice that our simulated signal, as much as it doesn’t represent what would directly be observable, can trace our dear large scale cosmic structures!</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11</a:t>
            </a:fld>
            <a:endParaRPr lang="en-US"/>
          </a:p>
        </p:txBody>
      </p:sp>
    </p:spTree>
    <p:extLst>
      <p:ext uri="{BB962C8B-B14F-4D97-AF65-F5344CB8AC3E}">
        <p14:creationId xmlns:p14="http://schemas.microsoft.com/office/powerpoint/2010/main" val="112159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byproduct of our simulations is the power spectrum of the [C II] signal. The power spectrum tells you what is the power of [C II] across different spatial scales, i.e., on how much signal is present at different scales. At large scales (towards the left of the x-axis), the power is driven by the mean luminosity. On smaller scales (towards the right of the x-axis), the power is driven by the variance of luminosity (i.e., by the scarce bright emitters). The left panel shows the power spectrum at lower redshift and the right panel at higher redshift. Our model’s results are shown by the purple solid line. Notice how much the overall power decreases from lower to higher redshift: that is because as we go to higher redshift, the sources are fainter and the overall signal dims. Other models for [C II] are shown by other solid lines. The dashed lines represent the expected sensitivities to upcoming experiments: if a model line (which represents the power of the signal) lies above a sensitivity line, then we would expect the signal to be detectable, given that particular model and experimental expectation. </a:t>
            </a:r>
          </a:p>
          <a:p>
            <a:endParaRPr lang="en-US" dirty="0"/>
          </a:p>
          <a:p>
            <a:r>
              <a:rPr lang="en-US" dirty="0"/>
              <a:t>For example, if we consider two observational scenarios, CCAT DSS (in red) and Stage 2 LIM (in faded pink), which are shorter term and longer term expected sensitivities respectively, notice that the Stage 2 is much lower than the CCAT DSS scenario: that is because the Stage 2 scenario has many more hours of observation compared to CCAT DSS, so it will be easier for it to detect power. For example, at redshift 6, the [C II] signal is much above the Stage 2 line, meaning that [C II] should be detected with high confidence. However, at higher redshift, the small-scale power of the [C II] signal falls below the Stage 2 sensitivity, meaning that at higher redshift, the Stage 2 would be able to trace the large-scale structures of [C II], but would not be able to find the smallest scale signal, which would be drowned by the noise.</a:t>
            </a:r>
          </a:p>
          <a:p>
            <a:endParaRPr lang="en-US" dirty="0"/>
          </a:p>
          <a:p>
            <a:r>
              <a:rPr lang="en-US" dirty="0"/>
              <a:t>Overall, we predict that in the near-future, LIM experiments will be able to trace the large-scale [C II] signal at higher redshift.</a:t>
            </a:r>
          </a:p>
          <a:p>
            <a:endParaRPr lang="en-US" dirty="0"/>
          </a:p>
          <a:p>
            <a:r>
              <a:rPr lang="en-US" dirty="0"/>
              <a:t>However, using the power spectrum to extract information about our simulations has its limitations.</a:t>
            </a:r>
          </a:p>
          <a:p>
            <a:endParaRPr lang="en-US" dirty="0"/>
          </a:p>
          <a:p>
            <a:endParaRPr lang="en-US" dirty="0"/>
          </a:p>
          <a:p>
            <a:endParaRPr lang="en-US" dirty="0"/>
          </a:p>
          <a:p>
            <a:pPr marL="171450" indent="-171450">
              <a:buFontTx/>
              <a:buChar char="-"/>
            </a:pPr>
            <a:r>
              <a:rPr lang="en-US" dirty="0"/>
              <a:t>the power on larger scales is driven by the average [C II] luminosity whereas the power on smaller is driven by the variance of [C II] luminosity</a:t>
            </a:r>
          </a:p>
          <a:p>
            <a:pPr marL="171450" indent="-171450">
              <a:buFontTx/>
              <a:buChar char="-"/>
            </a:pPr>
            <a:r>
              <a:rPr lang="en-US" dirty="0"/>
              <a:t>our simulation of the signal is indicated in purple; other [C II] models' predictions are the other solid lines. The dashed lines indicate the expected instrumental sensitivities of upcoming line intensity experiments</a:t>
            </a:r>
          </a:p>
          <a:p>
            <a:pPr marL="171450" indent="-171450">
              <a:buFontTx/>
              <a:buChar char="-"/>
            </a:pPr>
            <a:r>
              <a:rPr lang="en-US" dirty="0"/>
              <a:t>quote figures and mention how our model would predict a rare detection of bright [C II] emitters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12</a:t>
            </a:fld>
            <a:endParaRPr lang="en-US"/>
          </a:p>
        </p:txBody>
      </p:sp>
    </p:spTree>
    <p:extLst>
      <p:ext uri="{BB962C8B-B14F-4D97-AF65-F5344CB8AC3E}">
        <p14:creationId xmlns:p14="http://schemas.microsoft.com/office/powerpoint/2010/main" val="271119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Indeed, the power spectrum is a great statistical tool to probe the information content of Gaussian random fields, which is why it’s ferociously adequate and efficient to probe the CMB radiation for example. </a:t>
            </a:r>
          </a:p>
          <a:p>
            <a:pPr marL="0" indent="0">
              <a:buFont typeface="Arial" panose="020B0604020202020204" pitchFamily="34" charset="0"/>
              <a:buNone/>
            </a:pPr>
            <a:r>
              <a:rPr lang="en-US" dirty="0"/>
              <a:t>However, the galactic and extra-galactic signal emanating from the Universe around the epoch of reionization is more complex and embeds astrophysical non-</a:t>
            </a:r>
            <a:r>
              <a:rPr lang="en-US" dirty="0" err="1"/>
              <a:t>gaussianities</a:t>
            </a:r>
            <a:r>
              <a:rPr lang="en-US" dirty="0"/>
              <a:t>. </a:t>
            </a:r>
          </a:p>
          <a:p>
            <a:pPr marL="0" indent="0">
              <a:buFont typeface="Arial" panose="020B0604020202020204" pitchFamily="34" charset="0"/>
              <a:buNone/>
            </a:pPr>
            <a:br>
              <a:rPr lang="en-US" dirty="0"/>
            </a:br>
            <a:r>
              <a:rPr lang="en-US" dirty="0"/>
              <a:t>For example, on the left here is shown a luminosity function, which just tells you, for some signal distribution, how many halos have a particular luminosity. Here for example, there are the most halos with a luminosity of about 10^4 </a:t>
            </a:r>
            <a:r>
              <a:rPr lang="en-US" dirty="0" err="1"/>
              <a:t>L_sol</a:t>
            </a:r>
            <a:r>
              <a:rPr lang="en-US" dirty="0"/>
              <a:t>. On the right here is the power spectrum of that signal’s distribution.</a:t>
            </a:r>
          </a:p>
          <a:p>
            <a:pPr marL="0" indent="0">
              <a:buFontTx/>
              <a:buNone/>
            </a:pPr>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13</a:t>
            </a:fld>
            <a:endParaRPr lang="en-US"/>
          </a:p>
        </p:txBody>
      </p:sp>
    </p:spTree>
    <p:extLst>
      <p:ext uri="{BB962C8B-B14F-4D97-AF65-F5344CB8AC3E}">
        <p14:creationId xmlns:p14="http://schemas.microsoft.com/office/powerpoint/2010/main" val="1272600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we take another luminosity function, that is, a different distribution of the signal. However, notice that the power spectrum for both luminosity functions is the same! That means that the power spectrum cannot tell the difference between those two distributions, despite them being different. That is because the power spectrum traces the gaussian part of a signal’s distribution and is ‘blind’ to its non-gaussian contributions.</a:t>
            </a:r>
          </a:p>
          <a:p>
            <a:pPr marL="0" indent="0">
              <a:buFontTx/>
              <a:buNone/>
            </a:pPr>
            <a:endParaRPr lang="en-US" dirty="0"/>
          </a:p>
          <a:p>
            <a:pPr marL="0" indent="0">
              <a:buFontTx/>
              <a:buNone/>
            </a:pPr>
            <a:r>
              <a:rPr lang="en-US" dirty="0"/>
              <a:t>Therefore, what tools could we use to characterize our signal more rigorously if we expect it to be non-gaussian, which is the case for line intensity mapping towards the EoR?</a:t>
            </a:r>
          </a:p>
          <a:p>
            <a:pPr marL="0" indent="0">
              <a:buFontTx/>
              <a:buNone/>
            </a:pPr>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14</a:t>
            </a:fld>
            <a:endParaRPr lang="en-US"/>
          </a:p>
        </p:txBody>
      </p:sp>
    </p:spTree>
    <p:extLst>
      <p:ext uri="{BB962C8B-B14F-4D97-AF65-F5344CB8AC3E}">
        <p14:creationId xmlns:p14="http://schemas.microsoft.com/office/powerpoint/2010/main" val="2483926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framework that has been proposed to do so is to look into the probability density function of the voxels’ intensities.</a:t>
            </a:r>
          </a:p>
          <a:p>
            <a:endParaRPr lang="en-US" dirty="0"/>
          </a:p>
          <a:p>
            <a:r>
              <a:rPr lang="en-US" dirty="0"/>
              <a:t>The idea is to, rather than relying on higher order statistics, to simply compare the one-point statistics of different signals</a:t>
            </a:r>
            <a:r>
              <a:rPr lang="en-US"/>
              <a:t>’ distributions.</a:t>
            </a:r>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15</a:t>
            </a:fld>
            <a:endParaRPr lang="en-US"/>
          </a:p>
        </p:txBody>
      </p:sp>
    </p:spTree>
    <p:extLst>
      <p:ext uri="{BB962C8B-B14F-4D97-AF65-F5344CB8AC3E}">
        <p14:creationId xmlns:p14="http://schemas.microsoft.com/office/powerpoint/2010/main" val="901582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16</a:t>
            </a:fld>
            <a:endParaRPr lang="en-US"/>
          </a:p>
        </p:txBody>
      </p:sp>
    </p:spTree>
    <p:extLst>
      <p:ext uri="{BB962C8B-B14F-4D97-AF65-F5344CB8AC3E}">
        <p14:creationId xmlns:p14="http://schemas.microsoft.com/office/powerpoint/2010/main" val="264403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17</a:t>
            </a:fld>
            <a:endParaRPr lang="en-US"/>
          </a:p>
        </p:txBody>
      </p:sp>
    </p:spTree>
    <p:extLst>
      <p:ext uri="{BB962C8B-B14F-4D97-AF65-F5344CB8AC3E}">
        <p14:creationId xmlns:p14="http://schemas.microsoft.com/office/powerpoint/2010/main" val="27910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18</a:t>
            </a:fld>
            <a:endParaRPr lang="en-US"/>
          </a:p>
        </p:txBody>
      </p:sp>
    </p:spTree>
    <p:extLst>
      <p:ext uri="{BB962C8B-B14F-4D97-AF65-F5344CB8AC3E}">
        <p14:creationId xmlns:p14="http://schemas.microsoft.com/office/powerpoint/2010/main" val="752314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19</a:t>
            </a:fld>
            <a:endParaRPr lang="en-US"/>
          </a:p>
        </p:txBody>
      </p:sp>
    </p:spTree>
    <p:extLst>
      <p:ext uri="{BB962C8B-B14F-4D97-AF65-F5344CB8AC3E}">
        <p14:creationId xmlns:p14="http://schemas.microsoft.com/office/powerpoint/2010/main" val="316867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2</a:t>
            </a:fld>
            <a:endParaRPr lang="en-US"/>
          </a:p>
        </p:txBody>
      </p:sp>
    </p:spTree>
    <p:extLst>
      <p:ext uri="{BB962C8B-B14F-4D97-AF65-F5344CB8AC3E}">
        <p14:creationId xmlns:p14="http://schemas.microsoft.com/office/powerpoint/2010/main" val="152228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20</a:t>
            </a:fld>
            <a:endParaRPr lang="en-US"/>
          </a:p>
        </p:txBody>
      </p:sp>
    </p:spTree>
    <p:extLst>
      <p:ext uri="{BB962C8B-B14F-4D97-AF65-F5344CB8AC3E}">
        <p14:creationId xmlns:p14="http://schemas.microsoft.com/office/powerpoint/2010/main" val="3440618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21</a:t>
            </a:fld>
            <a:endParaRPr lang="en-US"/>
          </a:p>
        </p:txBody>
      </p:sp>
    </p:spTree>
    <p:extLst>
      <p:ext uri="{BB962C8B-B14F-4D97-AF65-F5344CB8AC3E}">
        <p14:creationId xmlns:p14="http://schemas.microsoft.com/office/powerpoint/2010/main" val="4816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22</a:t>
            </a:fld>
            <a:endParaRPr lang="en-US"/>
          </a:p>
        </p:txBody>
      </p:sp>
    </p:spTree>
    <p:extLst>
      <p:ext uri="{BB962C8B-B14F-4D97-AF65-F5344CB8AC3E}">
        <p14:creationId xmlns:p14="http://schemas.microsoft.com/office/powerpoint/2010/main" val="1381359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single line intensity mapping experiments with cross correlations of other lines</a:t>
            </a:r>
          </a:p>
        </p:txBody>
      </p:sp>
      <p:sp>
        <p:nvSpPr>
          <p:cNvPr id="4" name="Slide Number Placeholder 3"/>
          <p:cNvSpPr>
            <a:spLocks noGrp="1"/>
          </p:cNvSpPr>
          <p:nvPr>
            <p:ph type="sldNum" sz="quarter" idx="5"/>
          </p:nvPr>
        </p:nvSpPr>
        <p:spPr/>
        <p:txBody>
          <a:bodyPr/>
          <a:lstStyle/>
          <a:p>
            <a:fld id="{00B18780-AC9C-DF46-918A-5F42CF664C46}" type="slidenum">
              <a:rPr lang="en-US" smtClean="0"/>
              <a:t>23</a:t>
            </a:fld>
            <a:endParaRPr lang="en-US"/>
          </a:p>
        </p:txBody>
      </p:sp>
    </p:spTree>
    <p:extLst>
      <p:ext uri="{BB962C8B-B14F-4D97-AF65-F5344CB8AC3E}">
        <p14:creationId xmlns:p14="http://schemas.microsoft.com/office/powerpoint/2010/main" val="4246376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relative entropy, from histograms to final plots</a:t>
            </a:r>
          </a:p>
        </p:txBody>
      </p:sp>
      <p:sp>
        <p:nvSpPr>
          <p:cNvPr id="4" name="Slide Number Placeholder 3"/>
          <p:cNvSpPr>
            <a:spLocks noGrp="1"/>
          </p:cNvSpPr>
          <p:nvPr>
            <p:ph type="sldNum" sz="quarter" idx="5"/>
          </p:nvPr>
        </p:nvSpPr>
        <p:spPr/>
        <p:txBody>
          <a:bodyPr/>
          <a:lstStyle/>
          <a:p>
            <a:fld id="{00B18780-AC9C-DF46-918A-5F42CF664C46}" type="slidenum">
              <a:rPr lang="en-US" smtClean="0"/>
              <a:t>24</a:t>
            </a:fld>
            <a:endParaRPr lang="en-US"/>
          </a:p>
        </p:txBody>
      </p:sp>
    </p:spTree>
    <p:extLst>
      <p:ext uri="{BB962C8B-B14F-4D97-AF65-F5344CB8AC3E}">
        <p14:creationId xmlns:p14="http://schemas.microsoft.com/office/powerpoint/2010/main" val="1298686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stacking over LBGs</a:t>
            </a:r>
          </a:p>
        </p:txBody>
      </p:sp>
      <p:sp>
        <p:nvSpPr>
          <p:cNvPr id="4" name="Slide Number Placeholder 3"/>
          <p:cNvSpPr>
            <a:spLocks noGrp="1"/>
          </p:cNvSpPr>
          <p:nvPr>
            <p:ph type="sldNum" sz="quarter" idx="5"/>
          </p:nvPr>
        </p:nvSpPr>
        <p:spPr/>
        <p:txBody>
          <a:bodyPr/>
          <a:lstStyle/>
          <a:p>
            <a:fld id="{00B18780-AC9C-DF46-918A-5F42CF664C46}" type="slidenum">
              <a:rPr lang="en-US" smtClean="0"/>
              <a:t>25</a:t>
            </a:fld>
            <a:endParaRPr lang="en-US"/>
          </a:p>
        </p:txBody>
      </p:sp>
    </p:spTree>
    <p:extLst>
      <p:ext uri="{BB962C8B-B14F-4D97-AF65-F5344CB8AC3E}">
        <p14:creationId xmlns:p14="http://schemas.microsoft.com/office/powerpoint/2010/main" val="3388994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how this work builds upon results from a comprehensive analysis of the FIRE simulations</a:t>
            </a:r>
          </a:p>
          <a:p>
            <a:pPr marL="171450" indent="-171450">
              <a:buFontTx/>
              <a:buChar char="-"/>
            </a:pPr>
            <a:r>
              <a:rPr lang="en-US" dirty="0"/>
              <a:t>which resulted in a formula tracing CII through its metallicity, </a:t>
            </a:r>
            <a:r>
              <a:rPr lang="en-US" dirty="0" err="1"/>
              <a:t>f_CII</a:t>
            </a:r>
            <a:r>
              <a:rPr lang="en-US" dirty="0"/>
              <a:t> </a:t>
            </a:r>
            <a:r>
              <a:rPr lang="en-US" dirty="0" err="1"/>
              <a:t>etc</a:t>
            </a:r>
            <a:endParaRPr lang="en-US" dirty="0"/>
          </a:p>
          <a:p>
            <a:pPr marL="171450" indent="-171450">
              <a:buFontTx/>
              <a:buChar char="-"/>
            </a:pPr>
            <a:r>
              <a:rPr lang="en-US" dirty="0"/>
              <a:t>and how we are using peak-patch halo lightcones processed through limlam_mocker to produce intensity maps of CII</a:t>
            </a:r>
          </a:p>
          <a:p>
            <a:pPr marL="171450" indent="-171450">
              <a:buFontTx/>
              <a:buChar char="-"/>
            </a:pPr>
            <a:r>
              <a:rPr lang="en-US" dirty="0"/>
              <a:t>my formula ! with each term broken down (transition from FIRE formula to my model in bonus slides?)</a:t>
            </a:r>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26</a:t>
            </a:fld>
            <a:endParaRPr lang="en-US"/>
          </a:p>
        </p:txBody>
      </p:sp>
    </p:spTree>
    <p:extLst>
      <p:ext uri="{BB962C8B-B14F-4D97-AF65-F5344CB8AC3E}">
        <p14:creationId xmlns:p14="http://schemas.microsoft.com/office/powerpoint/2010/main" val="1889271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27</a:t>
            </a:fld>
            <a:endParaRPr lang="en-US"/>
          </a:p>
        </p:txBody>
      </p:sp>
    </p:spTree>
    <p:extLst>
      <p:ext uri="{BB962C8B-B14F-4D97-AF65-F5344CB8AC3E}">
        <p14:creationId xmlns:p14="http://schemas.microsoft.com/office/powerpoint/2010/main" val="31716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3</a:t>
            </a:fld>
            <a:endParaRPr lang="en-US"/>
          </a:p>
        </p:txBody>
      </p:sp>
    </p:spTree>
    <p:extLst>
      <p:ext uri="{BB962C8B-B14F-4D97-AF65-F5344CB8AC3E}">
        <p14:creationId xmlns:p14="http://schemas.microsoft.com/office/powerpoint/2010/main" val="19196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last decades, the paradigm of research in cosmology has been focused towards studying the CMB and galaxy surveys at lower redshift, which has considerably propelled forward our current understanding of the evolution of the universe. Nowadays, many endeavors have developed outside of those areas, notably around the time of galaxy formation, towards the epoch of reionization (around redshift 10).</a:t>
            </a:r>
            <a:r>
              <a:rPr lang="fr-CA" dirty="0"/>
              <a:t> At the </a:t>
            </a:r>
            <a:r>
              <a:rPr lang="fr-CA" dirty="0" err="1"/>
              <a:t>junction</a:t>
            </a:r>
            <a:r>
              <a:rPr lang="en-CA" dirty="0"/>
              <a:t> of cosmology and extragalactic astrophysics, between structure formation and galaxy formation, the EoR is a fundamental part of the cosmology puzzle located right between today and the CMB.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However, while traditional galaxy surveys have been able to gain significant insight on the properties of galaxies not too far from our own, they struggle to detect enough galaxies around the EoR to be able to draw a large-scale cosmological probe. On the other hand, techniques used to observe the cosmic microwave background radiation are no good to study the EoR: while the CMB is a relic of thermal radiation from the early Universe that behaves as a nice random Gaussian random field, the EoR emission is much more complex and embeds information on the formation of some of the first galaxies as well as large-scale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Therefore, how can we probe the information content of galaxies of the EoR to a degree that is sufficient to trace back cosmic history?</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4</a:t>
            </a:fld>
            <a:endParaRPr lang="en-US"/>
          </a:p>
        </p:txBody>
      </p:sp>
    </p:spTree>
    <p:extLst>
      <p:ext uri="{BB962C8B-B14F-4D97-AF65-F5344CB8AC3E}">
        <p14:creationId xmlns:p14="http://schemas.microsoft.com/office/powerpoint/2010/main" val="276724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It’s in that prospect that a new observational technique was created. Line intensity mapping (or LIM), rather than trying to achieve maximum angular resolution to detect individual galaxies, </a:t>
            </a:r>
            <a:r>
              <a:rPr lang="en-US" dirty="0">
                <a:solidFill>
                  <a:schemeClr val="bg1"/>
                </a:solidFill>
                <a:latin typeface="Georgia" panose="02040502050405020303" pitchFamily="18" charset="0"/>
              </a:rPr>
              <a:t>looks at the integrated emission of any one spectral line (such as carbon-monoxide, neutral hydrogen, Lyman-alpha, H-alpha, and more), hence capturing all the photons within one line of sight, gathering information about unresolved galaxies and the IGM. LIM therefore lies at the interface of astrophysics and cosmology, between small-scale and large-scale astronomy.</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(Point to left picture)</a:t>
            </a:r>
          </a:p>
          <a:p>
            <a:pPr marL="0" indent="0">
              <a:buFontTx/>
              <a:buNone/>
            </a:pPr>
            <a:r>
              <a:rPr lang="en-US" dirty="0">
                <a:solidFill>
                  <a:schemeClr val="bg1"/>
                </a:solidFill>
                <a:latin typeface="Georgia" panose="02040502050405020303" pitchFamily="18" charset="0"/>
              </a:rPr>
              <a:t>For illustration, the left panel shows the galaxies that would be in the scope of detection, in red, of a 2.5deg^2 patch of the sky at redshift 3 of a radio observing campaign comprised of dozens of dishes and observing for thousands of hours. The underlying galaxy population is shown in grey. Even in this perfect (and very unrealistic) scenario, just about 1% of galaxies would be detected. On the other hand, a line intensity mapping experiment, by gathering all the light emitted by a specific spectral line (here, carbon monoxide CO), would be able to detect the fluctuations of the signal across the map.</a:t>
            </a:r>
          </a:p>
          <a:p>
            <a:r>
              <a:rPr lang="en-US" dirty="0">
                <a:solidFill>
                  <a:schemeClr val="bg1"/>
                </a:solidFill>
                <a:latin typeface="Georgia" panose="02040502050405020303" pitchFamily="18" charset="0"/>
              </a:rPr>
              <a:t> (*LIM map has no noise injected, and the model for the detection is not up to date, it’s just for illustration*)</a:t>
            </a: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Other lines can be targeted by LIM.</a:t>
            </a: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(Point to right picture)</a:t>
            </a:r>
            <a:br>
              <a:rPr lang="en-US" dirty="0">
                <a:solidFill>
                  <a:schemeClr val="bg1"/>
                </a:solidFill>
                <a:latin typeface="Georgia" panose="02040502050405020303" pitchFamily="18" charset="0"/>
              </a:rPr>
            </a:br>
            <a:r>
              <a:rPr lang="en-US" dirty="0">
                <a:solidFill>
                  <a:schemeClr val="bg1"/>
                </a:solidFill>
                <a:latin typeface="Georgia" panose="02040502050405020303" pitchFamily="18" charset="0"/>
              </a:rPr>
              <a:t>This figure shows the simulation of various line signals emanating from the same lightcone of halos. Top is singly ionized carbon, or [C II], middle is CO, and bottom is neutral hydrogen, or HI. The right panel of each row shows the angular slice of the simulation, perpendicular to our line of sight, while the left panel shows a slice parallel to our line of sight, showing evolution with redshift. Since each line is observed in different ranges of frequency, the experiments that will observe them will have different beam widths, which here is reflected in each line’s map angular resolution. </a:t>
            </a: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(*upcoming detection of [C II] should be performed with a beam width of about 20”, 4’ for CO and 10’ for HI.*)</a:t>
            </a: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The goal of my project is to simulate the signal of [C II]  around the end of the EoR, around redshift 6 to 8. But what is the [C II] line? </a:t>
            </a:r>
          </a:p>
          <a:p>
            <a:endParaRPr lang="en-US" dirty="0">
              <a:solidFill>
                <a:schemeClr val="bg1"/>
              </a:solidFill>
              <a:latin typeface="Georgia" panose="02040502050405020303"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5</a:t>
            </a:fld>
            <a:endParaRPr lang="en-US"/>
          </a:p>
        </p:txBody>
      </p:sp>
    </p:spTree>
    <p:extLst>
      <p:ext uri="{BB962C8B-B14F-4D97-AF65-F5344CB8AC3E}">
        <p14:creationId xmlns:p14="http://schemas.microsoft.com/office/powerpoint/2010/main" val="398306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Georgia" panose="02040502050405020303" pitchFamily="18" charset="0"/>
              </a:rPr>
              <a:t>[C II] is the fine structure line of ionized carbon. It is </a:t>
            </a:r>
            <a:r>
              <a:rPr lang="en-US" dirty="0"/>
              <a:t>the brightest line emitted from molecular clouds’ outer layer undergoing photo-dissociation. Typically, when most UV and optical stellar radiation is being absorbed by dust and being re-emitted in the infrared, then the gas heating rate is proportional to [C II] luminosity and atomic gas fraction, which is why this line has been suggested as a tracer for molecular gas and star formation history. Therefore, tracing [C II] through LIM appears to be a natural path to gain further insight on the cosmic star formation history of higher redshift galaxies. However, the relationship between the [C II] line with star formation rate does not seem to be as straightforward, with a growing body of evidence suggesting that the [C II] signal is modulated by other factors at higher redshift, such as metallicity.</a:t>
            </a:r>
            <a:endParaRPr lang="en-US" dirty="0">
              <a:solidFill>
                <a:schemeClr val="bg1"/>
              </a:solidFill>
              <a:latin typeface="Georgia" panose="02040502050405020303" pitchFamily="18" charset="0"/>
            </a:endParaRP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With line intensity mapping experiments coming online now and soon that will notably probe [C II], it is therefore needed to match the experimental progress that will be brought forward by observations with a more sophisticated theoretical understanding of the modelling of [C II].</a:t>
            </a:r>
          </a:p>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And a great avenue to gain insight on the physical processes underlying the emission of lines such as [C II] is to look into cosmological simulations.</a:t>
            </a:r>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6</a:t>
            </a:fld>
            <a:endParaRPr lang="en-US"/>
          </a:p>
        </p:txBody>
      </p:sp>
    </p:spTree>
    <p:extLst>
      <p:ext uri="{BB962C8B-B14F-4D97-AF65-F5344CB8AC3E}">
        <p14:creationId xmlns:p14="http://schemas.microsoft.com/office/powerpoint/2010/main" val="153374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Georgia" panose="02040502050405020303" pitchFamily="18" charset="0"/>
              </a:rPr>
              <a:t>Notably, the Feedback In Realistic Environments (FIRE) cosmological simulations, using prescriptions for hydrodynamics and feedback, provide insightful information on star-forming galaxies from redshift 0 to 8. With the help of post-processing, many galaxy properties can be inferred from those simulations, such as their [C II] luminosity, SFR or infrared luminosity.</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(Point to left picture)</a:t>
            </a:r>
          </a:p>
          <a:p>
            <a:pPr marL="0" indent="0">
              <a:buFontTx/>
              <a:buNone/>
            </a:pPr>
            <a:r>
              <a:rPr lang="en-US" dirty="0">
                <a:solidFill>
                  <a:schemeClr val="bg1"/>
                </a:solidFill>
                <a:latin typeface="Georgia" panose="02040502050405020303" pitchFamily="18" charset="0"/>
              </a:rPr>
              <a:t>This figure shows a few snapshots of 2 FIRE galaxies, at redshift 0 and 6. Here, the left panels show UVJ false-</a:t>
            </a:r>
            <a:r>
              <a:rPr lang="en-US" dirty="0" err="1">
                <a:solidFill>
                  <a:schemeClr val="bg1"/>
                </a:solidFill>
                <a:latin typeface="Georgia" panose="02040502050405020303" pitchFamily="18" charset="0"/>
              </a:rPr>
              <a:t>colour</a:t>
            </a:r>
            <a:r>
              <a:rPr lang="en-US" dirty="0">
                <a:solidFill>
                  <a:schemeClr val="bg1"/>
                </a:solidFill>
                <a:latin typeface="Georgia" panose="02040502050405020303" pitchFamily="18" charset="0"/>
              </a:rPr>
              <a:t> imaging, and the right panels show the [C II] surface brightness.</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By deriving all this information, we can investigate the relationship between a plethora of physical parameters.</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(Point to right picture)</a:t>
            </a:r>
          </a:p>
          <a:p>
            <a:pPr marL="0" indent="0">
              <a:buFontTx/>
              <a:buNone/>
            </a:pPr>
            <a:r>
              <a:rPr lang="en-US" dirty="0">
                <a:solidFill>
                  <a:schemeClr val="bg1"/>
                </a:solidFill>
                <a:latin typeface="Georgia" panose="02040502050405020303" pitchFamily="18" charset="0"/>
              </a:rPr>
              <a:t>For example, this plot shows the relationship between galaxies’ [C II] and infrared luminosity drawn from FIRE (in color), with observational data plotted alongside (in grey).</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Among all the information extracted from those simulations, one of the key results is that the [C II] luminosity of galaxies appears to be modulated by those parameters</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(Point to equation)</a:t>
            </a:r>
          </a:p>
          <a:p>
            <a:pPr marL="0" indent="0">
              <a:buFontTx/>
              <a:buNone/>
            </a:pPr>
            <a:r>
              <a:rPr lang="en-US" dirty="0">
                <a:solidFill>
                  <a:schemeClr val="bg1"/>
                </a:solidFill>
                <a:latin typeface="Georgia" panose="02040502050405020303" pitchFamily="18" charset="0"/>
              </a:rPr>
              <a:t>where </a:t>
            </a:r>
            <a:r>
              <a:rPr lang="en-US" dirty="0" err="1">
                <a:solidFill>
                  <a:schemeClr val="bg1"/>
                </a:solidFill>
                <a:latin typeface="Georgia" panose="02040502050405020303" pitchFamily="18" charset="0"/>
              </a:rPr>
              <a:t>f_CII</a:t>
            </a:r>
            <a:r>
              <a:rPr lang="en-US" dirty="0">
                <a:solidFill>
                  <a:schemeClr val="bg1"/>
                </a:solidFill>
                <a:latin typeface="Georgia" panose="02040502050405020303" pitchFamily="18" charset="0"/>
              </a:rPr>
              <a:t> is the </a:t>
            </a:r>
            <a:r>
              <a:rPr lang="en-CA" dirty="0">
                <a:effectLst/>
                <a:latin typeface="Helvetica Neue" panose="02000503000000020004" pitchFamily="2" charset="0"/>
              </a:rPr>
              <a:t>fraction of total galactic mass coming from HI and HII regions, </a:t>
            </a:r>
            <a:r>
              <a:rPr lang="en-CA" dirty="0" err="1">
                <a:effectLst/>
                <a:latin typeface="Helvetica Neue" panose="02000503000000020004" pitchFamily="2" charset="0"/>
              </a:rPr>
              <a:t>Z_gas</a:t>
            </a:r>
            <a:r>
              <a:rPr lang="en-CA" dirty="0">
                <a:effectLst/>
                <a:latin typeface="Helvetica Neue" panose="02000503000000020004" pitchFamily="2" charset="0"/>
              </a:rPr>
              <a:t> is the average gas metallicity and </a:t>
            </a:r>
            <a:r>
              <a:rPr lang="en-CA" dirty="0" err="1">
                <a:effectLst/>
                <a:latin typeface="Helvetica Neue" panose="02000503000000020004" pitchFamily="2" charset="0"/>
              </a:rPr>
              <a:t>M_gas</a:t>
            </a:r>
            <a:r>
              <a:rPr lang="en-CA" dirty="0">
                <a:effectLst/>
                <a:latin typeface="Helvetica Neue" panose="02000503000000020004" pitchFamily="2" charset="0"/>
              </a:rPr>
              <a:t> is the total gas mass of the galaxy.</a:t>
            </a:r>
          </a:p>
          <a:p>
            <a:r>
              <a:rPr lang="en-CA" dirty="0">
                <a:effectLst/>
                <a:latin typeface="Helvetica Neue" panose="02000503000000020004" pitchFamily="2" charset="0"/>
              </a:rPr>
              <a:t>By the definition of </a:t>
            </a:r>
            <a:r>
              <a:rPr lang="en-CA" dirty="0" err="1">
                <a:effectLst/>
                <a:latin typeface="Helvetica Neue" panose="02000503000000020004" pitchFamily="2" charset="0"/>
              </a:rPr>
              <a:t>f_CII</a:t>
            </a:r>
            <a:r>
              <a:rPr lang="en-CA" dirty="0">
                <a:effectLst/>
                <a:latin typeface="Helvetica Neue" panose="02000503000000020004" pitchFamily="2" charset="0"/>
              </a:rPr>
              <a:t>, </a:t>
            </a:r>
            <a:r>
              <a:rPr lang="en-CA" dirty="0" err="1">
                <a:effectLst/>
                <a:latin typeface="Helvetica Neue" panose="02000503000000020004" pitchFamily="2" charset="0"/>
              </a:rPr>
              <a:t>f_CII</a:t>
            </a:r>
            <a:r>
              <a:rPr lang="en-CA" dirty="0">
                <a:effectLst/>
                <a:latin typeface="Helvetica Neue" panose="02000503000000020004" pitchFamily="2" charset="0"/>
              </a:rPr>
              <a:t> * </a:t>
            </a:r>
            <a:r>
              <a:rPr lang="en-CA" dirty="0" err="1">
                <a:effectLst/>
                <a:latin typeface="Helvetica Neue" panose="02000503000000020004" pitchFamily="2" charset="0"/>
              </a:rPr>
              <a:t>M_gas</a:t>
            </a:r>
            <a:r>
              <a:rPr lang="en-CA" dirty="0">
                <a:effectLst/>
                <a:latin typeface="Helvetica Neue" panose="02000503000000020004" pitchFamily="2" charset="0"/>
              </a:rPr>
              <a:t> = gas mass from HI and HII regions; however, simulations show that HI regions are the dominating the contribution of the CII signal over HII, therefore we can simplify </a:t>
            </a:r>
            <a:r>
              <a:rPr lang="en-CA" dirty="0" err="1">
                <a:effectLst/>
                <a:latin typeface="Helvetica Neue" panose="02000503000000020004" pitchFamily="2" charset="0"/>
              </a:rPr>
              <a:t>f_CII</a:t>
            </a:r>
            <a:r>
              <a:rPr lang="en-CA" dirty="0">
                <a:effectLst/>
                <a:latin typeface="Helvetica Neue" panose="02000503000000020004" pitchFamily="2" charset="0"/>
              </a:rPr>
              <a:t> * </a:t>
            </a:r>
            <a:r>
              <a:rPr lang="en-CA" dirty="0" err="1">
                <a:effectLst/>
                <a:latin typeface="Helvetica Neue" panose="02000503000000020004" pitchFamily="2" charset="0"/>
              </a:rPr>
              <a:t>M_gas</a:t>
            </a:r>
            <a:r>
              <a:rPr lang="en-CA" dirty="0">
                <a:effectLst/>
                <a:latin typeface="Helvetica Neue" panose="02000503000000020004" pitchFamily="2" charset="0"/>
              </a:rPr>
              <a:t> by the total HI mass from the galaxy, M_HI.</a:t>
            </a:r>
          </a:p>
          <a:p>
            <a:endParaRPr lang="en-CA" dirty="0">
              <a:effectLst/>
              <a:latin typeface="Helvetica Neue" panose="02000503000000020004" pitchFamily="2" charset="0"/>
            </a:endParaRPr>
          </a:p>
          <a:p>
            <a:r>
              <a:rPr lang="en-CA" dirty="0">
                <a:effectLst/>
                <a:latin typeface="Helvetica Neue" panose="02000503000000020004" pitchFamily="2" charset="0"/>
              </a:rPr>
              <a:t>We can now use this scaling relationship on greater ensembles of simulated galaxies to model the larger-scale emission of [C II].</a:t>
            </a:r>
          </a:p>
          <a:p>
            <a:endParaRPr lang="en-CA" dirty="0">
              <a:effectLst/>
              <a:latin typeface="Helvetica Neue" panose="02000503000000020004" pitchFamily="2" charset="0"/>
            </a:endParaRPr>
          </a:p>
          <a:p>
            <a:r>
              <a:rPr lang="en-CA" dirty="0">
                <a:effectLst/>
                <a:latin typeface="Helvetica Neue" panose="02000503000000020004" pitchFamily="2" charset="0"/>
              </a:rPr>
              <a:t>In summary, the complex cosmological simulations modelling galaxies, their structure and their properties allow to establish simple scaling relationships that can be used, in my case, to model galactic [C II] emission using a few parameters. That way, we can now zoom out of the galactic scale and model the [C II] emission as an average over larger scales. But what do I mean by larger scales? If I’m zooming out of galaxies, am I still looking at galaxies? No!</a:t>
            </a:r>
          </a:p>
          <a:p>
            <a:endParaRPr lang="en-CA" dirty="0">
              <a:effectLst/>
              <a:latin typeface="Helvetica Neue" panose="02000503000000020004" pitchFamily="2" charset="0"/>
            </a:endParaRPr>
          </a:p>
          <a:p>
            <a:endParaRPr lang="en-CA" dirty="0">
              <a:effectLst/>
              <a:latin typeface="Helvetica Neue" panose="02000503000000020004" pitchFamily="2" charset="0"/>
            </a:endParaRPr>
          </a:p>
          <a:p>
            <a:pPr marL="0" indent="0">
              <a:buFontTx/>
              <a:buNone/>
            </a:pPr>
            <a:r>
              <a:rPr lang="en-US" dirty="0">
                <a:solidFill>
                  <a:schemeClr val="bg1"/>
                </a:solidFill>
                <a:latin typeface="Georgia" panose="02040502050405020303" pitchFamily="18" charset="0"/>
              </a:rPr>
              <a:t>archive:</a:t>
            </a:r>
          </a:p>
          <a:p>
            <a:pPr marL="0" indent="0">
              <a:buFontTx/>
              <a:buNone/>
            </a:pPr>
            <a:r>
              <a:rPr lang="en-US" dirty="0">
                <a:solidFill>
                  <a:schemeClr val="bg1"/>
                </a:solidFill>
                <a:latin typeface="Georgia" panose="02040502050405020303" pitchFamily="18" charset="0"/>
              </a:rPr>
              <a:t>(Point to equation)</a:t>
            </a:r>
          </a:p>
          <a:p>
            <a:pPr marL="0" indent="0">
              <a:buFontTx/>
              <a:buNone/>
            </a:pPr>
            <a:r>
              <a:rPr lang="en-US" dirty="0">
                <a:solidFill>
                  <a:schemeClr val="bg1"/>
                </a:solidFill>
                <a:latin typeface="Georgia" panose="02040502050405020303" pitchFamily="18" charset="0"/>
              </a:rPr>
              <a:t>where </a:t>
            </a:r>
            <a:r>
              <a:rPr lang="en-US" dirty="0" err="1">
                <a:solidFill>
                  <a:schemeClr val="bg1"/>
                </a:solidFill>
                <a:latin typeface="Georgia" panose="02040502050405020303" pitchFamily="18" charset="0"/>
              </a:rPr>
              <a:t>f_CII</a:t>
            </a:r>
            <a:r>
              <a:rPr lang="en-US" dirty="0">
                <a:solidFill>
                  <a:schemeClr val="bg1"/>
                </a:solidFill>
                <a:latin typeface="Georgia" panose="02040502050405020303" pitchFamily="18" charset="0"/>
              </a:rPr>
              <a:t> is the </a:t>
            </a:r>
            <a:r>
              <a:rPr lang="en-CA" dirty="0">
                <a:effectLst/>
                <a:latin typeface="Helvetica Neue" panose="02000503000000020004" pitchFamily="2" charset="0"/>
              </a:rPr>
              <a:t>fraction of total galactic mass coming from HI and HII regions, </a:t>
            </a:r>
            <a:r>
              <a:rPr lang="en-CA" dirty="0" err="1">
                <a:effectLst/>
                <a:latin typeface="Helvetica Neue" panose="02000503000000020004" pitchFamily="2" charset="0"/>
              </a:rPr>
              <a:t>Z_gas</a:t>
            </a:r>
            <a:r>
              <a:rPr lang="en-CA" dirty="0">
                <a:effectLst/>
                <a:latin typeface="Helvetica Neue" panose="02000503000000020004" pitchFamily="2" charset="0"/>
              </a:rPr>
              <a:t> is the average gas metallicity, </a:t>
            </a:r>
            <a:r>
              <a:rPr lang="en-CA" dirty="0" err="1">
                <a:effectLst/>
                <a:latin typeface="Helvetica Neue" panose="02000503000000020004" pitchFamily="2" charset="0"/>
              </a:rPr>
              <a:t>t_dep</a:t>
            </a:r>
            <a:r>
              <a:rPr lang="en-CA" dirty="0">
                <a:effectLst/>
                <a:latin typeface="Helvetica Neue" panose="02000503000000020004" pitchFamily="2" charset="0"/>
              </a:rPr>
              <a:t> is the depletion time scale and is just equal to the total gas mass divided by the SFR, and </a:t>
            </a:r>
            <a:r>
              <a:rPr lang="en-CA" dirty="0" err="1">
                <a:effectLst/>
                <a:latin typeface="Helvetica Neue" panose="02000503000000020004" pitchFamily="2" charset="0"/>
              </a:rPr>
              <a:t>n_gas</a:t>
            </a:r>
            <a:r>
              <a:rPr lang="en-CA" dirty="0">
                <a:effectLst/>
                <a:latin typeface="Helvetica Neue" panose="02000503000000020004" pitchFamily="2" charset="0"/>
              </a:rPr>
              <a:t> is the average gas density</a:t>
            </a:r>
          </a:p>
          <a:p>
            <a:r>
              <a:rPr lang="en-CA" dirty="0" err="1">
                <a:effectLst/>
                <a:latin typeface="Helvetica Neue" panose="02000503000000020004" pitchFamily="2" charset="0"/>
              </a:rPr>
              <a:t>f_CII</a:t>
            </a:r>
            <a:r>
              <a:rPr lang="en-CA" dirty="0">
                <a:effectLst/>
                <a:latin typeface="Helvetica Neue" panose="02000503000000020004" pitchFamily="2" charset="0"/>
              </a:rPr>
              <a:t> * </a:t>
            </a:r>
            <a:r>
              <a:rPr lang="en-CA" dirty="0" err="1">
                <a:effectLst/>
                <a:latin typeface="Helvetica Neue" panose="02000503000000020004" pitchFamily="2" charset="0"/>
              </a:rPr>
              <a:t>M_gas</a:t>
            </a:r>
            <a:r>
              <a:rPr lang="en-CA" dirty="0">
                <a:effectLst/>
                <a:latin typeface="Helvetica Neue" panose="02000503000000020004" pitchFamily="2" charset="0"/>
              </a:rPr>
              <a:t> = gas mass from HI and HII regions; and simulations show that HI regions are the dominating the contribution of the CII signal over HII</a:t>
            </a:r>
          </a:p>
          <a:p>
            <a:pPr marL="0" indent="0">
              <a:buFontTx/>
              <a:buNone/>
            </a:pPr>
            <a:endParaRPr lang="en-US" dirty="0">
              <a:solidFill>
                <a:schemeClr val="bg1"/>
              </a:solidFill>
              <a:latin typeface="Georgia" panose="02040502050405020303"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7</a:t>
            </a:fld>
            <a:endParaRPr lang="en-US"/>
          </a:p>
        </p:txBody>
      </p:sp>
    </p:spTree>
    <p:extLst>
      <p:ext uri="{BB962C8B-B14F-4D97-AF65-F5344CB8AC3E}">
        <p14:creationId xmlns:p14="http://schemas.microsoft.com/office/powerpoint/2010/main" val="202900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u="none" strike="noStrike" noProof="0" dirty="0">
                <a:solidFill>
                  <a:srgbClr val="000000"/>
                </a:solidFill>
                <a:effectLst/>
                <a:latin typeface="Helvetica" pitchFamily="2" charset="0"/>
              </a:rPr>
              <a:t>Rather, I am looking into the environment englobing galaxies. While we have no direct observations of those structures, it is theorized that galaxies live in greater ensemble structures gravitationally bound by dark matter that are called halos, at the center of which reside the galaxies. For my simulations, I am modelling the signal not coming from galaxies, but rather from those dark matter halos. However, because the emission of halos is driven by their galaxies, we can use galactic scaling relationships for halos.</a:t>
            </a:r>
            <a:endParaRPr lang="en-US" noProof="0" dirty="0"/>
          </a:p>
        </p:txBody>
      </p:sp>
      <p:sp>
        <p:nvSpPr>
          <p:cNvPr id="4" name="Slide Number Placeholder 3"/>
          <p:cNvSpPr>
            <a:spLocks noGrp="1"/>
          </p:cNvSpPr>
          <p:nvPr>
            <p:ph type="sldNum" sz="quarter" idx="5"/>
          </p:nvPr>
        </p:nvSpPr>
        <p:spPr/>
        <p:txBody>
          <a:bodyPr/>
          <a:lstStyle/>
          <a:p>
            <a:fld id="{00B18780-AC9C-DF46-918A-5F42CF664C46}" type="slidenum">
              <a:rPr lang="en-US" smtClean="0"/>
              <a:t>8</a:t>
            </a:fld>
            <a:endParaRPr lang="en-US"/>
          </a:p>
        </p:txBody>
      </p:sp>
    </p:spTree>
    <p:extLst>
      <p:ext uri="{BB962C8B-B14F-4D97-AF65-F5344CB8AC3E}">
        <p14:creationId xmlns:p14="http://schemas.microsoft.com/office/powerpoint/2010/main" val="414241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solidFill>
                  <a:schemeClr val="bg1"/>
                </a:solidFill>
                <a:latin typeface="Georgia" panose="02040502050405020303" pitchFamily="18" charset="0"/>
              </a:rPr>
              <a:t>To simulate the [C II] signal on those larger scales, I used a suite of simulated halo lightcones, which is a volume containing thousands of halos. The lightcone encloses information only on the position and mass of the halos, and our formula here is the bridge to retrieve the halo’s [C II] luminosity from its mass</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(Point to luminosity equation) This is the final version of the equation I am using to model the [C II] luminosity of halos as a function of their mass. The HI mass and the metallicity are determined using different sets of prescriptions. Notably, we inject scattering in our metallicity through the </a:t>
            </a:r>
            <a:r>
              <a:rPr lang="en-US" dirty="0" err="1">
                <a:solidFill>
                  <a:schemeClr val="bg1"/>
                </a:solidFill>
                <a:latin typeface="Georgia" panose="02040502050405020303" pitchFamily="18" charset="0"/>
              </a:rPr>
              <a:t>sigma_Z</a:t>
            </a:r>
            <a:r>
              <a:rPr lang="en-US" dirty="0">
                <a:solidFill>
                  <a:schemeClr val="bg1"/>
                </a:solidFill>
                <a:latin typeface="Georgia" panose="02040502050405020303" pitchFamily="18" charset="0"/>
              </a:rPr>
              <a:t> parameter, which corresponds to the magnitude of the scatter. Note that because the metallicity is directly proportional to the [C II] luminosity, this scatter in metallicity is in effect a scatter in [C II] luminosity. This is a rudimentary implementation of the complex baryonic physics occurring inside each halo driving the emission of [C II], which we model as a simple stochastic process. </a:t>
            </a:r>
          </a:p>
          <a:p>
            <a:pPr marL="0" indent="0">
              <a:buFontTx/>
              <a:buNone/>
            </a:pPr>
            <a:endParaRPr lang="en-US" dirty="0">
              <a:solidFill>
                <a:schemeClr val="bg1"/>
              </a:solidFill>
              <a:latin typeface="Georgia" panose="02040502050405020303" pitchFamily="18" charset="0"/>
            </a:endParaRPr>
          </a:p>
          <a:p>
            <a:pPr marL="0" indent="0">
              <a:buFontTx/>
              <a:buNone/>
            </a:pPr>
            <a:r>
              <a:rPr lang="en-US" dirty="0">
                <a:solidFill>
                  <a:schemeClr val="bg1"/>
                </a:solidFill>
                <a:latin typeface="Georgia" panose="02040502050405020303" pitchFamily="18" charset="0"/>
              </a:rPr>
              <a:t>However, that only allows to find halos’ [C II] luminosities, which is the intrinsic signal from each halo. The observed signal is an intensity, which depends on our distance to the halos. Also, as we do not resolve for each individual halos, our simulation bins the 3D space (redshift + angular dimensions) into voxels. (Point to intensity formula) This formula allows to retrieve the observed [C II] signal, on top of which we can add beaming effect and white noise to make more realistic forecast of upcoming LIM experiments.</a:t>
            </a:r>
          </a:p>
          <a:p>
            <a:endParaRPr lang="en-US" dirty="0"/>
          </a:p>
          <a:p>
            <a:endParaRPr lang="en-US" dirty="0"/>
          </a:p>
        </p:txBody>
      </p:sp>
      <p:sp>
        <p:nvSpPr>
          <p:cNvPr id="4" name="Slide Number Placeholder 3"/>
          <p:cNvSpPr>
            <a:spLocks noGrp="1"/>
          </p:cNvSpPr>
          <p:nvPr>
            <p:ph type="sldNum" sz="quarter" idx="5"/>
          </p:nvPr>
        </p:nvSpPr>
        <p:spPr/>
        <p:txBody>
          <a:bodyPr/>
          <a:lstStyle/>
          <a:p>
            <a:fld id="{00B18780-AC9C-DF46-918A-5F42CF664C46}" type="slidenum">
              <a:rPr lang="en-US" smtClean="0"/>
              <a:t>9</a:t>
            </a:fld>
            <a:endParaRPr lang="en-US"/>
          </a:p>
        </p:txBody>
      </p:sp>
    </p:spTree>
    <p:extLst>
      <p:ext uri="{BB962C8B-B14F-4D97-AF65-F5344CB8AC3E}">
        <p14:creationId xmlns:p14="http://schemas.microsoft.com/office/powerpoint/2010/main" val="194832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3B65-92F8-7B33-E7B8-E8423F58B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5F6306-DC95-64A1-E446-8C3CF23488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22FCE5-B2CE-6602-8329-5A237BE3D090}"/>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DCD134B5-E046-0EF7-C2E2-171137D7D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A53C4-0298-DC8F-CE06-EC47DF8AD5F0}"/>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3883412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A607-F95E-4E23-C3CB-2F202088B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7438E0-FD7E-AD28-C7B7-59D10714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3C837D-737E-8533-A40F-CF12A2A5B9C1}"/>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A7535C3F-BF87-F17C-E73C-95F969098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68437-A4FC-0721-4DBE-CF67467EA0E2}"/>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911836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5EC40-7827-B8A6-E3FA-ADC2CFDB06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378709-D974-A9E5-3CB9-21CC2A59C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A02C3-6F55-337E-01AA-F350C808F7B2}"/>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A87EE67B-5DC1-B082-86C8-68F76B14D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9B2BB-40BA-EBA2-8018-C97160C0D16E}"/>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129972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9A07-0B1C-50A2-465E-0302627875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94FB71-96CD-2B34-E8AC-A1C68EDEE0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7FA77-B9AC-337C-6EF8-81B24165D906}"/>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1F1C3C1F-2ACE-37FE-29F6-8FC0F1B9D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29A6A-22C5-C0C5-2F3D-4FEE0A1954C1}"/>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110372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48C-9AB4-3736-3A45-78A71D93C2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56C05F-3806-C412-C66F-76015DC289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B46C0-6201-BD10-6B98-34AC1E1DF235}"/>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01AA5979-3C6B-9293-C6BA-BF073918F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24F22-42BB-0E0C-0941-C9ED529A94C0}"/>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400580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E435-1170-4CCC-BB99-4E6BAFA6B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40F7D-339C-DF0B-452F-EF73A24546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F4A0BC-5173-0DFD-E580-331AA9E27F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414AF3-AEA2-5D1F-A67A-7388F0F2BB39}"/>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6" name="Footer Placeholder 5">
            <a:extLst>
              <a:ext uri="{FF2B5EF4-FFF2-40B4-BE49-F238E27FC236}">
                <a16:creationId xmlns:a16="http://schemas.microsoft.com/office/drawing/2014/main" id="{F5133584-C003-54FA-9DE2-78E98A457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4DB510-6187-B1D4-0834-39A28091D181}"/>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266302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9E0A-6F03-7DF1-E1D3-BC0816389C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1B37B6-24B0-A915-4D76-4B5180CC54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456740-BE9B-2987-DDDC-16FBD620A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CCE73-7D13-3757-59AA-65F68CF7F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DE2001-B316-EF27-C16A-F4D6C2480F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EA8FA-89C4-FE5F-608F-2A9547A20C7A}"/>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8" name="Footer Placeholder 7">
            <a:extLst>
              <a:ext uri="{FF2B5EF4-FFF2-40B4-BE49-F238E27FC236}">
                <a16:creationId xmlns:a16="http://schemas.microsoft.com/office/drawing/2014/main" id="{AF9BF65D-C2E6-6BAC-E895-EEF8C4E55A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E4B3DF-C6C8-7F3A-DBB2-EECA2003586A}"/>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41456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9973-5269-D03E-B2E8-6D50ED0D9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5C34E-7E6B-FC11-5BB3-1EE6E0E37338}"/>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4" name="Footer Placeholder 3">
            <a:extLst>
              <a:ext uri="{FF2B5EF4-FFF2-40B4-BE49-F238E27FC236}">
                <a16:creationId xmlns:a16="http://schemas.microsoft.com/office/drawing/2014/main" id="{B1AF2BA2-A8F1-8DB9-F9BE-C6546FA31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8BC57-20CA-62CB-4ABC-A10D487A828F}"/>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341545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BB2DC-B0B8-FF41-178B-413B5A278495}"/>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3" name="Footer Placeholder 2">
            <a:extLst>
              <a:ext uri="{FF2B5EF4-FFF2-40B4-BE49-F238E27FC236}">
                <a16:creationId xmlns:a16="http://schemas.microsoft.com/office/drawing/2014/main" id="{90682C12-4B07-1808-A2AD-2EC690176C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60894-554E-8D4A-BC06-1134FE0D3AA9}"/>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16055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5FC9-173B-3624-9643-3C39BF28C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3A0E41-5EE8-A522-89CD-CBDAD336A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7F9D92-B487-32DC-106B-1648342FF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5DFC7-1030-B26A-38CA-95D4D4565B7D}"/>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6" name="Footer Placeholder 5">
            <a:extLst>
              <a:ext uri="{FF2B5EF4-FFF2-40B4-BE49-F238E27FC236}">
                <a16:creationId xmlns:a16="http://schemas.microsoft.com/office/drawing/2014/main" id="{5AAFA7E0-3A98-900A-569A-313C1CE50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FBA47-9712-DA2F-9AF4-5AB82E000F7A}"/>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187262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72E5-E367-67D4-776C-DEC296FB4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B25935-9089-3160-B21F-3AB164A67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EA353E-6B2E-79A0-988F-795BC394C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E38B60-DC6D-AA1F-7173-D18A6E2E67E6}"/>
              </a:ext>
            </a:extLst>
          </p:cNvPr>
          <p:cNvSpPr>
            <a:spLocks noGrp="1"/>
          </p:cNvSpPr>
          <p:nvPr>
            <p:ph type="dt" sz="half" idx="10"/>
          </p:nvPr>
        </p:nvSpPr>
        <p:spPr/>
        <p:txBody>
          <a:bodyPr/>
          <a:lstStyle/>
          <a:p>
            <a:fld id="{065BC581-F4AA-4646-8DD3-04D5F9884CB3}" type="datetimeFigureOut">
              <a:rPr lang="en-US" smtClean="0"/>
              <a:t>11/15/23</a:t>
            </a:fld>
            <a:endParaRPr lang="en-US"/>
          </a:p>
        </p:txBody>
      </p:sp>
      <p:sp>
        <p:nvSpPr>
          <p:cNvPr id="6" name="Footer Placeholder 5">
            <a:extLst>
              <a:ext uri="{FF2B5EF4-FFF2-40B4-BE49-F238E27FC236}">
                <a16:creationId xmlns:a16="http://schemas.microsoft.com/office/drawing/2014/main" id="{03221391-2069-37D8-8D7F-683D808B2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DA476-C801-E5FE-22FB-081204CC9304}"/>
              </a:ext>
            </a:extLst>
          </p:cNvPr>
          <p:cNvSpPr>
            <a:spLocks noGrp="1"/>
          </p:cNvSpPr>
          <p:nvPr>
            <p:ph type="sldNum" sz="quarter" idx="12"/>
          </p:nvPr>
        </p:nvSpPr>
        <p:spPr/>
        <p:txBody>
          <a:bodyPr/>
          <a:lstStyle/>
          <a:p>
            <a:fld id="{D30B210B-D289-6142-8C32-830381DF2BF2}" type="slidenum">
              <a:rPr lang="en-US" smtClean="0"/>
              <a:t>‹#›</a:t>
            </a:fld>
            <a:endParaRPr lang="en-US"/>
          </a:p>
        </p:txBody>
      </p:sp>
    </p:spTree>
    <p:extLst>
      <p:ext uri="{BB962C8B-B14F-4D97-AF65-F5344CB8AC3E}">
        <p14:creationId xmlns:p14="http://schemas.microsoft.com/office/powerpoint/2010/main" val="68167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712B1-F353-ABE0-827F-59AE400F41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B598A-FEF6-5562-29CB-AB9B6173C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A47FD-1196-CAA4-5F79-4F8C14A63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BC581-F4AA-4646-8DD3-04D5F9884CB3}" type="datetimeFigureOut">
              <a:rPr lang="en-US" smtClean="0"/>
              <a:t>11/15/23</a:t>
            </a:fld>
            <a:endParaRPr lang="en-US"/>
          </a:p>
        </p:txBody>
      </p:sp>
      <p:sp>
        <p:nvSpPr>
          <p:cNvPr id="5" name="Footer Placeholder 4">
            <a:extLst>
              <a:ext uri="{FF2B5EF4-FFF2-40B4-BE49-F238E27FC236}">
                <a16:creationId xmlns:a16="http://schemas.microsoft.com/office/drawing/2014/main" id="{BAA31DAE-E430-9959-6E35-703154CF7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899241-0A51-6187-78F7-CC9375187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B210B-D289-6142-8C32-830381DF2BF2}" type="slidenum">
              <a:rPr lang="en-US" smtClean="0"/>
              <a:t>‹#›</a:t>
            </a:fld>
            <a:endParaRPr lang="en-US"/>
          </a:p>
        </p:txBody>
      </p:sp>
    </p:spTree>
    <p:extLst>
      <p:ext uri="{BB962C8B-B14F-4D97-AF65-F5344CB8AC3E}">
        <p14:creationId xmlns:p14="http://schemas.microsoft.com/office/powerpoint/2010/main" val="4527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7.png"/><Relationship Id="rId18" Type="http://schemas.openxmlformats.org/officeDocument/2006/relationships/customXml" Target="../ink/ink10.xml"/><Relationship Id="rId3" Type="http://schemas.openxmlformats.org/officeDocument/2006/relationships/image" Target="../media/image25.png"/><Relationship Id="rId7" Type="http://schemas.openxmlformats.org/officeDocument/2006/relationships/image" Target="../media/image240.png"/><Relationship Id="rId12" Type="http://schemas.openxmlformats.org/officeDocument/2006/relationships/customXml" Target="../ink/ink7.xml"/><Relationship Id="rId17"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customXml" Target="../ink/ink9.xml"/><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260.png"/><Relationship Id="rId5" Type="http://schemas.openxmlformats.org/officeDocument/2006/relationships/image" Target="../media/image26.emf"/><Relationship Id="rId15" Type="http://schemas.openxmlformats.org/officeDocument/2006/relationships/image" Target="../media/image28.png"/><Relationship Id="rId10" Type="http://schemas.openxmlformats.org/officeDocument/2006/relationships/customXml" Target="../ink/ink6.xml"/><Relationship Id="rId19"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50.png"/><Relationship Id="rId1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2309.15733.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7FF4E37-1BF9-D0D9-EBEF-4F7A19E26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5" t="45370" r="15525" b="8976"/>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8EC415-4DA1-986E-78A5-883BE5F55F04}"/>
              </a:ext>
            </a:extLst>
          </p:cNvPr>
          <p:cNvSpPr>
            <a:spLocks noGrp="1"/>
          </p:cNvSpPr>
          <p:nvPr>
            <p:ph type="ctrTitle"/>
          </p:nvPr>
        </p:nvSpPr>
        <p:spPr>
          <a:xfrm>
            <a:off x="683741" y="1447842"/>
            <a:ext cx="10948815" cy="1359887"/>
          </a:xfrm>
        </p:spPr>
        <p:txBody>
          <a:bodyPr>
            <a:normAutofit/>
          </a:bodyPr>
          <a:lstStyle/>
          <a:p>
            <a:r>
              <a:rPr lang="en-US" dirty="0">
                <a:solidFill>
                  <a:schemeClr val="bg1"/>
                </a:solidFill>
                <a:highlight>
                  <a:srgbClr val="000000"/>
                </a:highlight>
                <a:latin typeface="Georgia" panose="02040502050405020303" pitchFamily="18" charset="0"/>
                <a:ea typeface="Cambria Math" panose="02040503050406030204" pitchFamily="18" charset="0"/>
                <a:cs typeface="Apple Chancery" panose="03020702040506060504" pitchFamily="66" charset="-79"/>
              </a:rPr>
              <a:t>[C </a:t>
            </a:r>
            <a:r>
              <a:rPr lang="en-US" sz="5400" dirty="0">
                <a:solidFill>
                  <a:schemeClr val="bg1"/>
                </a:solidFill>
                <a:highlight>
                  <a:srgbClr val="000000"/>
                </a:highlight>
                <a:latin typeface="Georgia" panose="02040502050405020303" pitchFamily="18" charset="0"/>
                <a:ea typeface="Cambria Math" panose="02040503050406030204" pitchFamily="18" charset="0"/>
                <a:cs typeface="Apple Chancery" panose="03020702040506060504" pitchFamily="66" charset="-79"/>
              </a:rPr>
              <a:t>II</a:t>
            </a:r>
            <a:r>
              <a:rPr lang="en-US" dirty="0">
                <a:solidFill>
                  <a:schemeClr val="bg1"/>
                </a:solidFill>
                <a:highlight>
                  <a:srgbClr val="000000"/>
                </a:highlight>
                <a:latin typeface="Georgia" panose="02040502050405020303" pitchFamily="18" charset="0"/>
                <a:ea typeface="Cambria Math" panose="02040503050406030204" pitchFamily="18" charset="0"/>
                <a:cs typeface="Apple Chancery" panose="03020702040506060504" pitchFamily="66" charset="-79"/>
              </a:rPr>
              <a:t>] Line Intensity Mapping</a:t>
            </a:r>
          </a:p>
        </p:txBody>
      </p:sp>
      <p:sp>
        <p:nvSpPr>
          <p:cNvPr id="3" name="Subtitle 2">
            <a:extLst>
              <a:ext uri="{FF2B5EF4-FFF2-40B4-BE49-F238E27FC236}">
                <a16:creationId xmlns:a16="http://schemas.microsoft.com/office/drawing/2014/main" id="{31EE67E6-8BF1-6137-17F2-89D0EAEF6B78}"/>
              </a:ext>
            </a:extLst>
          </p:cNvPr>
          <p:cNvSpPr>
            <a:spLocks noGrp="1"/>
          </p:cNvSpPr>
          <p:nvPr>
            <p:ph type="subTitle" idx="1"/>
          </p:nvPr>
        </p:nvSpPr>
        <p:spPr>
          <a:xfrm>
            <a:off x="683741" y="4050271"/>
            <a:ext cx="9144000" cy="2267421"/>
          </a:xfrm>
        </p:spPr>
        <p:txBody>
          <a:bodyPr>
            <a:normAutofit/>
          </a:bodyPr>
          <a:lstStyle/>
          <a:p>
            <a:pPr algn="l"/>
            <a:r>
              <a:rPr lang="en-US" dirty="0">
                <a:solidFill>
                  <a:schemeClr val="bg1"/>
                </a:solidFill>
                <a:highlight>
                  <a:srgbClr val="000000"/>
                </a:highlight>
                <a:latin typeface="Georgia" panose="02040502050405020303" pitchFamily="18" charset="0"/>
              </a:rPr>
              <a:t>Patrick Horlaville</a:t>
            </a:r>
          </a:p>
          <a:p>
            <a:pPr algn="l"/>
            <a:r>
              <a:rPr lang="en-US" dirty="0">
                <a:solidFill>
                  <a:schemeClr val="bg1"/>
                </a:solidFill>
                <a:highlight>
                  <a:srgbClr val="000000"/>
                </a:highlight>
                <a:latin typeface="Georgia" panose="02040502050405020303" pitchFamily="18" charset="0"/>
              </a:rPr>
              <a:t>PHY 600: Seminar I</a:t>
            </a:r>
          </a:p>
          <a:p>
            <a:pPr algn="l"/>
            <a:r>
              <a:rPr lang="en-US" dirty="0">
                <a:solidFill>
                  <a:schemeClr val="bg1"/>
                </a:solidFill>
                <a:highlight>
                  <a:srgbClr val="000000"/>
                </a:highlight>
                <a:latin typeface="Georgia" panose="02040502050405020303" pitchFamily="18" charset="0"/>
              </a:rPr>
              <a:t>Bishop’s University</a:t>
            </a:r>
          </a:p>
          <a:p>
            <a:pPr algn="l"/>
            <a:r>
              <a:rPr lang="en-US" dirty="0">
                <a:solidFill>
                  <a:schemeClr val="bg1"/>
                </a:solidFill>
                <a:highlight>
                  <a:srgbClr val="000000"/>
                </a:highlight>
                <a:latin typeface="Georgia" panose="02040502050405020303" pitchFamily="18" charset="0"/>
              </a:rPr>
              <a:t>November 3</a:t>
            </a:r>
            <a:r>
              <a:rPr lang="en-US" baseline="30000" dirty="0">
                <a:solidFill>
                  <a:schemeClr val="bg1"/>
                </a:solidFill>
                <a:highlight>
                  <a:srgbClr val="000000"/>
                </a:highlight>
                <a:latin typeface="Georgia" panose="02040502050405020303" pitchFamily="18" charset="0"/>
              </a:rPr>
              <a:t>rd</a:t>
            </a:r>
            <a:r>
              <a:rPr lang="en-US" dirty="0">
                <a:solidFill>
                  <a:schemeClr val="bg1"/>
                </a:solidFill>
                <a:highlight>
                  <a:srgbClr val="000000"/>
                </a:highlight>
                <a:latin typeface="Georgia" panose="02040502050405020303" pitchFamily="18" charset="0"/>
              </a:rPr>
              <a:t>, 2023</a:t>
            </a:r>
          </a:p>
        </p:txBody>
      </p:sp>
      <p:sp>
        <p:nvSpPr>
          <p:cNvPr id="4" name="TextBox 3">
            <a:extLst>
              <a:ext uri="{FF2B5EF4-FFF2-40B4-BE49-F238E27FC236}">
                <a16:creationId xmlns:a16="http://schemas.microsoft.com/office/drawing/2014/main" id="{5466DA22-2AA2-3248-95DE-DBED2EA1EAF9}"/>
              </a:ext>
            </a:extLst>
          </p:cNvPr>
          <p:cNvSpPr txBox="1"/>
          <p:nvPr/>
        </p:nvSpPr>
        <p:spPr>
          <a:xfrm>
            <a:off x="11632556" y="6086859"/>
            <a:ext cx="304800" cy="523220"/>
          </a:xfrm>
          <a:prstGeom prst="rect">
            <a:avLst/>
          </a:prstGeom>
          <a:noFill/>
        </p:spPr>
        <p:txBody>
          <a:bodyPr wrap="square" rtlCol="0">
            <a:spAutoFit/>
          </a:bodyPr>
          <a:lstStyle/>
          <a:p>
            <a:r>
              <a:rPr lang="en-US" sz="2800" dirty="0">
                <a:solidFill>
                  <a:schemeClr val="bg1"/>
                </a:solidFill>
                <a:highlight>
                  <a:srgbClr val="000000"/>
                </a:highlight>
                <a:latin typeface="Georgia" panose="02040502050405020303" pitchFamily="18" charset="0"/>
              </a:rPr>
              <a:t>1</a:t>
            </a:r>
            <a:endParaRPr lang="en-US" sz="2400" dirty="0">
              <a:solidFill>
                <a:schemeClr val="bg1"/>
              </a:solidFill>
              <a:highlight>
                <a:srgbClr val="000000"/>
              </a:highlight>
              <a:latin typeface="Georgia" panose="02040502050405020303" pitchFamily="18" charset="0"/>
            </a:endParaRPr>
          </a:p>
        </p:txBody>
      </p:sp>
      <p:sp>
        <p:nvSpPr>
          <p:cNvPr id="5" name="Title 1">
            <a:extLst>
              <a:ext uri="{FF2B5EF4-FFF2-40B4-BE49-F238E27FC236}">
                <a16:creationId xmlns:a16="http://schemas.microsoft.com/office/drawing/2014/main" id="{CC5AA511-8DEC-AF72-9143-19482C0DAB42}"/>
              </a:ext>
            </a:extLst>
          </p:cNvPr>
          <p:cNvSpPr txBox="1">
            <a:spLocks/>
          </p:cNvSpPr>
          <p:nvPr/>
        </p:nvSpPr>
        <p:spPr>
          <a:xfrm>
            <a:off x="621592" y="2127785"/>
            <a:ext cx="10948815" cy="135988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chemeClr val="bg1"/>
                </a:solidFill>
                <a:highlight>
                  <a:srgbClr val="000000"/>
                </a:highlight>
                <a:latin typeface="Georgia" panose="02040502050405020303" pitchFamily="18" charset="0"/>
                <a:ea typeface="Cambria Math" panose="02040503050406030204" pitchFamily="18" charset="0"/>
                <a:cs typeface="Apple Chancery" panose="03020702040506060504" pitchFamily="66" charset="-79"/>
              </a:rPr>
              <a:t>A Novel Method to Probe the Universe</a:t>
            </a:r>
          </a:p>
        </p:txBody>
      </p:sp>
    </p:spTree>
    <p:extLst>
      <p:ext uri="{BB962C8B-B14F-4D97-AF65-F5344CB8AC3E}">
        <p14:creationId xmlns:p14="http://schemas.microsoft.com/office/powerpoint/2010/main" val="4257641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Cross-Checking with FIRE Galaxies</a:t>
            </a:r>
          </a:p>
        </p:txBody>
      </p:sp>
      <p:grpSp>
        <p:nvGrpSpPr>
          <p:cNvPr id="20" name="Group 19">
            <a:extLst>
              <a:ext uri="{FF2B5EF4-FFF2-40B4-BE49-F238E27FC236}">
                <a16:creationId xmlns:a16="http://schemas.microsoft.com/office/drawing/2014/main" id="{AA68D3D4-4B0D-C8B4-B887-DA509E4349E6}"/>
              </a:ext>
            </a:extLst>
          </p:cNvPr>
          <p:cNvGrpSpPr>
            <a:grpSpLocks noChangeAspect="1"/>
          </p:cNvGrpSpPr>
          <p:nvPr/>
        </p:nvGrpSpPr>
        <p:grpSpPr>
          <a:xfrm>
            <a:off x="6096000" y="1705680"/>
            <a:ext cx="4675004" cy="3729864"/>
            <a:chOff x="8906805" y="4876693"/>
            <a:chExt cx="2277196" cy="1816818"/>
          </a:xfrm>
        </p:grpSpPr>
        <p:sp>
          <p:nvSpPr>
            <p:cNvPr id="17" name="Rectangle 16">
              <a:extLst>
                <a:ext uri="{FF2B5EF4-FFF2-40B4-BE49-F238E27FC236}">
                  <a16:creationId xmlns:a16="http://schemas.microsoft.com/office/drawing/2014/main" id="{BB26327B-F47F-DE72-BE08-E116F0B5DA96}"/>
                </a:ext>
              </a:extLst>
            </p:cNvPr>
            <p:cNvSpPr/>
            <p:nvPr/>
          </p:nvSpPr>
          <p:spPr>
            <a:xfrm>
              <a:off x="8906805" y="4876693"/>
              <a:ext cx="2277196" cy="1816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2965C91C-1EE6-E784-8D2F-91B9CAA872C0}"/>
                </a:ext>
              </a:extLst>
            </p:cNvPr>
            <p:cNvPicPr>
              <a:picLocks noChangeAspect="1"/>
            </p:cNvPicPr>
            <p:nvPr/>
          </p:nvPicPr>
          <p:blipFill>
            <a:blip r:embed="rId3"/>
            <a:stretch>
              <a:fillRect/>
            </a:stretch>
          </p:blipFill>
          <p:spPr>
            <a:xfrm>
              <a:off x="8949850" y="4937894"/>
              <a:ext cx="2073749" cy="1755617"/>
            </a:xfrm>
            <a:prstGeom prst="rect">
              <a:avLst/>
            </a:prstGeom>
          </p:spPr>
        </p:pic>
      </p:grpSp>
      <p:sp>
        <p:nvSpPr>
          <p:cNvPr id="11" name="TextBox 10">
            <a:extLst>
              <a:ext uri="{FF2B5EF4-FFF2-40B4-BE49-F238E27FC236}">
                <a16:creationId xmlns:a16="http://schemas.microsoft.com/office/drawing/2014/main" id="{EAB5690B-61B4-F24D-B13C-A89DB3D298FA}"/>
              </a:ext>
            </a:extLst>
          </p:cNvPr>
          <p:cNvSpPr txBox="1"/>
          <p:nvPr/>
        </p:nvSpPr>
        <p:spPr>
          <a:xfrm>
            <a:off x="11632556" y="6086859"/>
            <a:ext cx="559444"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10</a:t>
            </a:r>
          </a:p>
        </p:txBody>
      </p:sp>
      <p:pic>
        <p:nvPicPr>
          <p:cNvPr id="1026" name="Picture 2">
            <a:extLst>
              <a:ext uri="{FF2B5EF4-FFF2-40B4-BE49-F238E27FC236}">
                <a16:creationId xmlns:a16="http://schemas.microsoft.com/office/drawing/2014/main" id="{C7ED9927-443D-A146-B296-B604FEFB32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04" t="1795" r="17329"/>
          <a:stretch/>
        </p:blipFill>
        <p:spPr bwMode="auto">
          <a:xfrm>
            <a:off x="1244149" y="1690686"/>
            <a:ext cx="4336379" cy="37448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B35620A-532C-FE66-C354-84B1B1CD156D}"/>
              </a:ext>
            </a:extLst>
          </p:cNvPr>
          <p:cNvSpPr txBox="1">
            <a:spLocks/>
          </p:cNvSpPr>
          <p:nvPr/>
        </p:nvSpPr>
        <p:spPr>
          <a:xfrm>
            <a:off x="1244149" y="5520934"/>
            <a:ext cx="4487685" cy="5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highlight>
                  <a:srgbClr val="000000"/>
                </a:highlight>
                <a:latin typeface="Georgia" panose="02040502050405020303" pitchFamily="18" charset="0"/>
              </a:rPr>
              <a:t>FIRE Galaxies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
        <p:nvSpPr>
          <p:cNvPr id="4" name="Content Placeholder 2">
            <a:extLst>
              <a:ext uri="{FF2B5EF4-FFF2-40B4-BE49-F238E27FC236}">
                <a16:creationId xmlns:a16="http://schemas.microsoft.com/office/drawing/2014/main" id="{76F334AA-D8F7-CB3D-F4DB-2DF074672E7E}"/>
              </a:ext>
            </a:extLst>
          </p:cNvPr>
          <p:cNvSpPr txBox="1">
            <a:spLocks/>
          </p:cNvSpPr>
          <p:nvPr/>
        </p:nvSpPr>
        <p:spPr>
          <a:xfrm>
            <a:off x="5988512" y="5507486"/>
            <a:ext cx="4487685" cy="5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highlight>
                  <a:srgbClr val="000000"/>
                </a:highlight>
                <a:latin typeface="Georgia" panose="02040502050405020303" pitchFamily="18" charset="0"/>
              </a:rPr>
              <a:t>Our Model</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
        <p:nvSpPr>
          <p:cNvPr id="5" name="Content Placeholder 2">
            <a:extLst>
              <a:ext uri="{FF2B5EF4-FFF2-40B4-BE49-F238E27FC236}">
                <a16:creationId xmlns:a16="http://schemas.microsoft.com/office/drawing/2014/main" id="{A854DCF3-CE8A-2B1A-B36B-412F7C717F12}"/>
              </a:ext>
            </a:extLst>
          </p:cNvPr>
          <p:cNvSpPr txBox="1">
            <a:spLocks/>
          </p:cNvSpPr>
          <p:nvPr/>
        </p:nvSpPr>
        <p:spPr>
          <a:xfrm>
            <a:off x="8313037" y="6034728"/>
            <a:ext cx="2868107" cy="5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1"/>
                </a:solidFill>
                <a:highlight>
                  <a:srgbClr val="000000"/>
                </a:highlight>
                <a:latin typeface="Georgia" panose="02040502050405020303" pitchFamily="18" charset="0"/>
              </a:rPr>
              <a:t>Similar shape!</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93226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5FD29AD-2ACA-2910-BD61-75A750847413}"/>
              </a:ext>
            </a:extLst>
          </p:cNvPr>
          <p:cNvSpPr txBox="1"/>
          <p:nvPr/>
        </p:nvSpPr>
        <p:spPr>
          <a:xfrm>
            <a:off x="10022072" y="6100714"/>
            <a:ext cx="387269"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a:t>
            </a:r>
          </a:p>
        </p:txBody>
      </p:sp>
      <p:pic>
        <p:nvPicPr>
          <p:cNvPr id="15" name="Picture 14">
            <a:extLst>
              <a:ext uri="{FF2B5EF4-FFF2-40B4-BE49-F238E27FC236}">
                <a16:creationId xmlns:a16="http://schemas.microsoft.com/office/drawing/2014/main" id="{716A59BE-7279-75DD-5F58-3EB5764D959B}"/>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11200"/>
                    </a14:imgEffect>
                  </a14:imgLayer>
                </a14:imgProps>
              </a:ext>
            </a:extLst>
          </a:blip>
          <a:srcRect/>
          <a:stretch/>
        </p:blipFill>
        <p:spPr>
          <a:xfrm>
            <a:off x="9416249" y="83862"/>
            <a:ext cx="1062905" cy="1178333"/>
          </a:xfrm>
          <a:prstGeom prst="rect">
            <a:avLst/>
          </a:prstGeom>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[C </a:t>
            </a:r>
            <a:r>
              <a:rPr lang="en-US" sz="40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Intensity Map</a:t>
            </a:r>
          </a:p>
        </p:txBody>
      </p:sp>
      <p:grpSp>
        <p:nvGrpSpPr>
          <p:cNvPr id="5" name="Group 4">
            <a:extLst>
              <a:ext uri="{FF2B5EF4-FFF2-40B4-BE49-F238E27FC236}">
                <a16:creationId xmlns:a16="http://schemas.microsoft.com/office/drawing/2014/main" id="{894FC9BD-16D2-4135-8E17-1B2F7ADAF95F}"/>
              </a:ext>
            </a:extLst>
          </p:cNvPr>
          <p:cNvGrpSpPr>
            <a:grpSpLocks noChangeAspect="1"/>
          </p:cNvGrpSpPr>
          <p:nvPr/>
        </p:nvGrpSpPr>
        <p:grpSpPr>
          <a:xfrm>
            <a:off x="-7168" y="2419893"/>
            <a:ext cx="12199168" cy="3585400"/>
            <a:chOff x="1828800" y="4001294"/>
            <a:chExt cx="7861738" cy="2310606"/>
          </a:xfrm>
        </p:grpSpPr>
        <p:sp>
          <p:nvSpPr>
            <p:cNvPr id="6" name="Rectangle 5">
              <a:extLst>
                <a:ext uri="{FF2B5EF4-FFF2-40B4-BE49-F238E27FC236}">
                  <a16:creationId xmlns:a16="http://schemas.microsoft.com/office/drawing/2014/main" id="{B646A0FD-D02F-45E6-21AA-E76EBD6F6D81}"/>
                </a:ext>
              </a:extLst>
            </p:cNvPr>
            <p:cNvSpPr/>
            <p:nvPr/>
          </p:nvSpPr>
          <p:spPr>
            <a:xfrm>
              <a:off x="1828800" y="4001294"/>
              <a:ext cx="7861738" cy="2310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57F052FF-F0A3-A9C8-3FAA-A97BD33A3954}"/>
                </a:ext>
              </a:extLst>
            </p:cNvPr>
            <p:cNvPicPr>
              <a:picLocks noChangeAspect="1"/>
            </p:cNvPicPr>
            <p:nvPr/>
          </p:nvPicPr>
          <p:blipFill>
            <a:blip r:embed="rId5">
              <a:alphaModFix/>
            </a:blip>
            <a:stretch>
              <a:fillRect/>
            </a:stretch>
          </p:blipFill>
          <p:spPr>
            <a:xfrm>
              <a:off x="1828800" y="4028692"/>
              <a:ext cx="7772400" cy="2283208"/>
            </a:xfrm>
            <a:prstGeom prst="rect">
              <a:avLst/>
            </a:prstGeom>
            <a:ln>
              <a:noFill/>
            </a:ln>
          </p:spPr>
        </p:pic>
      </p:grpSp>
      <p:sp>
        <p:nvSpPr>
          <p:cNvPr id="12" name="TextBox 11">
            <a:extLst>
              <a:ext uri="{FF2B5EF4-FFF2-40B4-BE49-F238E27FC236}">
                <a16:creationId xmlns:a16="http://schemas.microsoft.com/office/drawing/2014/main" id="{E0A691DF-73D3-1449-8CCC-9C4F5CD257AF}"/>
              </a:ext>
            </a:extLst>
          </p:cNvPr>
          <p:cNvSpPr txBox="1"/>
          <p:nvPr/>
        </p:nvSpPr>
        <p:spPr>
          <a:xfrm>
            <a:off x="11632556" y="6086859"/>
            <a:ext cx="477488"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11</a:t>
            </a:r>
          </a:p>
        </p:txBody>
      </p:sp>
      <p:sp>
        <p:nvSpPr>
          <p:cNvPr id="11" name="TextBox 10">
            <a:extLst>
              <a:ext uri="{FF2B5EF4-FFF2-40B4-BE49-F238E27FC236}">
                <a16:creationId xmlns:a16="http://schemas.microsoft.com/office/drawing/2014/main" id="{E0FF3ED8-FDC1-102C-9AE3-F93BF93EBCCC}"/>
              </a:ext>
            </a:extLst>
          </p:cNvPr>
          <p:cNvSpPr txBox="1"/>
          <p:nvPr/>
        </p:nvSpPr>
        <p:spPr>
          <a:xfrm>
            <a:off x="9525707" y="440108"/>
            <a:ext cx="387269"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a:t>
            </a:r>
          </a:p>
        </p:txBody>
      </p:sp>
      <p:sp>
        <p:nvSpPr>
          <p:cNvPr id="13" name="TextBox 12">
            <a:extLst>
              <a:ext uri="{FF2B5EF4-FFF2-40B4-BE49-F238E27FC236}">
                <a16:creationId xmlns:a16="http://schemas.microsoft.com/office/drawing/2014/main" id="{E995519F-4685-F70C-3812-C2B76DB45E74}"/>
              </a:ext>
            </a:extLst>
          </p:cNvPr>
          <p:cNvSpPr txBox="1"/>
          <p:nvPr/>
        </p:nvSpPr>
        <p:spPr>
          <a:xfrm>
            <a:off x="10008218" y="440107"/>
            <a:ext cx="387269"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a:t>
            </a:r>
          </a:p>
        </p:txBody>
      </p:sp>
      <p:sp>
        <p:nvSpPr>
          <p:cNvPr id="16" name="TextBox 15">
            <a:extLst>
              <a:ext uri="{FF2B5EF4-FFF2-40B4-BE49-F238E27FC236}">
                <a16:creationId xmlns:a16="http://schemas.microsoft.com/office/drawing/2014/main" id="{D703BE0C-2AE0-8C21-5EB6-5DF06DA2CB62}"/>
              </a:ext>
            </a:extLst>
          </p:cNvPr>
          <p:cNvSpPr txBox="1"/>
          <p:nvPr/>
        </p:nvSpPr>
        <p:spPr>
          <a:xfrm>
            <a:off x="4657127" y="6142163"/>
            <a:ext cx="477489"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a:t>
            </a:r>
          </a:p>
        </p:txBody>
      </p:sp>
      <p:sp>
        <p:nvSpPr>
          <p:cNvPr id="19" name="Oval 18">
            <a:extLst>
              <a:ext uri="{FF2B5EF4-FFF2-40B4-BE49-F238E27FC236}">
                <a16:creationId xmlns:a16="http://schemas.microsoft.com/office/drawing/2014/main" id="{D275E4E1-19AF-B4C7-49D2-DD00B948BD17}"/>
              </a:ext>
            </a:extLst>
          </p:cNvPr>
          <p:cNvSpPr/>
          <p:nvPr/>
        </p:nvSpPr>
        <p:spPr>
          <a:xfrm>
            <a:off x="9981322" y="6173999"/>
            <a:ext cx="387269" cy="36107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83ED930-9AEC-9406-CF69-554F8E467463}"/>
              </a:ext>
            </a:extLst>
          </p:cNvPr>
          <p:cNvSpPr/>
          <p:nvPr/>
        </p:nvSpPr>
        <p:spPr>
          <a:xfrm>
            <a:off x="4629824" y="6215448"/>
            <a:ext cx="387269" cy="36107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3" name="Ink 42">
                <a:extLst>
                  <a:ext uri="{FF2B5EF4-FFF2-40B4-BE49-F238E27FC236}">
                    <a16:creationId xmlns:a16="http://schemas.microsoft.com/office/drawing/2014/main" id="{91E8593B-67C0-70E9-0318-A465E864652A}"/>
                  </a:ext>
                </a:extLst>
              </p14:cNvPr>
              <p14:cNvContentPartPr/>
              <p14:nvPr/>
            </p14:nvContentPartPr>
            <p14:xfrm>
              <a:off x="8023426" y="768155"/>
              <a:ext cx="1510920" cy="743040"/>
            </p14:xfrm>
          </p:contentPart>
        </mc:Choice>
        <mc:Fallback xmlns="">
          <p:pic>
            <p:nvPicPr>
              <p:cNvPr id="43" name="Ink 42">
                <a:extLst>
                  <a:ext uri="{FF2B5EF4-FFF2-40B4-BE49-F238E27FC236}">
                    <a16:creationId xmlns:a16="http://schemas.microsoft.com/office/drawing/2014/main" id="{91E8593B-67C0-70E9-0318-A465E864652A}"/>
                  </a:ext>
                </a:extLst>
              </p:cNvPr>
              <p:cNvPicPr/>
              <p:nvPr/>
            </p:nvPicPr>
            <p:blipFill>
              <a:blip r:embed="rId7"/>
              <a:stretch>
                <a:fillRect/>
              </a:stretch>
            </p:blipFill>
            <p:spPr>
              <a:xfrm>
                <a:off x="8014426" y="759155"/>
                <a:ext cx="1528560" cy="760680"/>
              </a:xfrm>
              <a:prstGeom prst="rect">
                <a:avLst/>
              </a:prstGeom>
            </p:spPr>
          </p:pic>
        </mc:Fallback>
      </mc:AlternateContent>
      <p:grpSp>
        <p:nvGrpSpPr>
          <p:cNvPr id="36" name="Group 35">
            <a:extLst>
              <a:ext uri="{FF2B5EF4-FFF2-40B4-BE49-F238E27FC236}">
                <a16:creationId xmlns:a16="http://schemas.microsoft.com/office/drawing/2014/main" id="{14944582-FFA9-9F84-5410-D5D55479F6A5}"/>
              </a:ext>
            </a:extLst>
          </p:cNvPr>
          <p:cNvGrpSpPr/>
          <p:nvPr/>
        </p:nvGrpSpPr>
        <p:grpSpPr>
          <a:xfrm>
            <a:off x="7128826" y="1348835"/>
            <a:ext cx="688320" cy="686520"/>
            <a:chOff x="7128826" y="1348835"/>
            <a:chExt cx="688320" cy="686520"/>
          </a:xfrm>
        </p:grpSpPr>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0C2B6E18-99F5-F752-86C6-D839B1E1AF6A}"/>
                    </a:ext>
                  </a:extLst>
                </p14:cNvPr>
                <p14:cNvContentPartPr/>
                <p14:nvPr/>
              </p14:nvContentPartPr>
              <p14:xfrm>
                <a:off x="7128826" y="1348835"/>
                <a:ext cx="688320" cy="686520"/>
              </p14:xfrm>
            </p:contentPart>
          </mc:Choice>
          <mc:Fallback xmlns="">
            <p:pic>
              <p:nvPicPr>
                <p:cNvPr id="32" name="Ink 31">
                  <a:extLst>
                    <a:ext uri="{FF2B5EF4-FFF2-40B4-BE49-F238E27FC236}">
                      <a16:creationId xmlns:a16="http://schemas.microsoft.com/office/drawing/2014/main" id="{0C2B6E18-99F5-F752-86C6-D839B1E1AF6A}"/>
                    </a:ext>
                  </a:extLst>
                </p:cNvPr>
                <p:cNvPicPr/>
                <p:nvPr/>
              </p:nvPicPr>
              <p:blipFill>
                <a:blip r:embed="rId9"/>
                <a:stretch>
                  <a:fillRect/>
                </a:stretch>
              </p:blipFill>
              <p:spPr>
                <a:xfrm>
                  <a:off x="7120186" y="1339835"/>
                  <a:ext cx="7059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97F6AEF2-63FD-2C84-BC19-F48390797B63}"/>
                    </a:ext>
                  </a:extLst>
                </p14:cNvPr>
                <p14:cNvContentPartPr/>
                <p14:nvPr/>
              </p14:nvContentPartPr>
              <p14:xfrm>
                <a:off x="7364986" y="1496795"/>
                <a:ext cx="148680" cy="473400"/>
              </p14:xfrm>
            </p:contentPart>
          </mc:Choice>
          <mc:Fallback xmlns="">
            <p:pic>
              <p:nvPicPr>
                <p:cNvPr id="33" name="Ink 32">
                  <a:extLst>
                    <a:ext uri="{FF2B5EF4-FFF2-40B4-BE49-F238E27FC236}">
                      <a16:creationId xmlns:a16="http://schemas.microsoft.com/office/drawing/2014/main" id="{97F6AEF2-63FD-2C84-BC19-F48390797B63}"/>
                    </a:ext>
                  </a:extLst>
                </p:cNvPr>
                <p:cNvPicPr/>
                <p:nvPr/>
              </p:nvPicPr>
              <p:blipFill>
                <a:blip r:embed="rId11"/>
                <a:stretch>
                  <a:fillRect/>
                </a:stretch>
              </p:blipFill>
              <p:spPr>
                <a:xfrm>
                  <a:off x="7355986" y="1487795"/>
                  <a:ext cx="16632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B7CF304D-E3B4-CB66-0915-FA84795616FF}"/>
                    </a:ext>
                  </a:extLst>
                </p14:cNvPr>
                <p14:cNvContentPartPr/>
                <p14:nvPr/>
              </p14:nvContentPartPr>
              <p14:xfrm>
                <a:off x="7398106" y="1669595"/>
                <a:ext cx="96840" cy="86400"/>
              </p14:xfrm>
            </p:contentPart>
          </mc:Choice>
          <mc:Fallback xmlns="">
            <p:pic>
              <p:nvPicPr>
                <p:cNvPr id="35" name="Ink 34">
                  <a:extLst>
                    <a:ext uri="{FF2B5EF4-FFF2-40B4-BE49-F238E27FC236}">
                      <a16:creationId xmlns:a16="http://schemas.microsoft.com/office/drawing/2014/main" id="{B7CF304D-E3B4-CB66-0915-FA84795616FF}"/>
                    </a:ext>
                  </a:extLst>
                </p:cNvPr>
                <p:cNvPicPr/>
                <p:nvPr/>
              </p:nvPicPr>
              <p:blipFill>
                <a:blip r:embed="rId13"/>
                <a:stretch>
                  <a:fillRect/>
                </a:stretch>
              </p:blipFill>
              <p:spPr>
                <a:xfrm>
                  <a:off x="7389106" y="1660955"/>
                  <a:ext cx="11448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A332BE11-31C3-13DA-BECE-163A616BF8C8}"/>
                  </a:ext>
                </a:extLst>
              </p14:cNvPr>
              <p14:cNvContentPartPr/>
              <p14:nvPr/>
            </p14:nvContentPartPr>
            <p14:xfrm>
              <a:off x="9909466" y="1496075"/>
              <a:ext cx="149400" cy="527040"/>
            </p14:xfrm>
          </p:contentPart>
        </mc:Choice>
        <mc:Fallback xmlns="">
          <p:pic>
            <p:nvPicPr>
              <p:cNvPr id="45" name="Ink 44">
                <a:extLst>
                  <a:ext uri="{FF2B5EF4-FFF2-40B4-BE49-F238E27FC236}">
                    <a16:creationId xmlns:a16="http://schemas.microsoft.com/office/drawing/2014/main" id="{A332BE11-31C3-13DA-BECE-163A616BF8C8}"/>
                  </a:ext>
                </a:extLst>
              </p:cNvPr>
              <p:cNvPicPr/>
              <p:nvPr/>
            </p:nvPicPr>
            <p:blipFill>
              <a:blip r:embed="rId15"/>
              <a:stretch>
                <a:fillRect/>
              </a:stretch>
            </p:blipFill>
            <p:spPr>
              <a:xfrm>
                <a:off x="9900826" y="1487435"/>
                <a:ext cx="1670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E76C18CD-8A5C-9508-6441-723400DD51EE}"/>
                  </a:ext>
                </a:extLst>
              </p14:cNvPr>
              <p14:cNvContentPartPr/>
              <p14:nvPr/>
            </p14:nvContentPartPr>
            <p14:xfrm>
              <a:off x="9987586" y="1690115"/>
              <a:ext cx="523440" cy="337680"/>
            </p14:xfrm>
          </p:contentPart>
        </mc:Choice>
        <mc:Fallback xmlns="">
          <p:pic>
            <p:nvPicPr>
              <p:cNvPr id="50" name="Ink 49">
                <a:extLst>
                  <a:ext uri="{FF2B5EF4-FFF2-40B4-BE49-F238E27FC236}">
                    <a16:creationId xmlns:a16="http://schemas.microsoft.com/office/drawing/2014/main" id="{E76C18CD-8A5C-9508-6441-723400DD51EE}"/>
                  </a:ext>
                </a:extLst>
              </p:cNvPr>
              <p:cNvPicPr/>
              <p:nvPr/>
            </p:nvPicPr>
            <p:blipFill>
              <a:blip r:embed="rId17"/>
              <a:stretch>
                <a:fillRect/>
              </a:stretch>
            </p:blipFill>
            <p:spPr>
              <a:xfrm>
                <a:off x="9978946" y="1681475"/>
                <a:ext cx="5410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ABC82828-6109-B648-BF8E-B209E39801FA}"/>
                  </a:ext>
                </a:extLst>
              </p14:cNvPr>
              <p14:cNvContentPartPr/>
              <p14:nvPr/>
            </p14:nvContentPartPr>
            <p14:xfrm>
              <a:off x="9573226" y="1797395"/>
              <a:ext cx="406440" cy="228600"/>
            </p14:xfrm>
          </p:contentPart>
        </mc:Choice>
        <mc:Fallback xmlns="">
          <p:pic>
            <p:nvPicPr>
              <p:cNvPr id="54" name="Ink 53">
                <a:extLst>
                  <a:ext uri="{FF2B5EF4-FFF2-40B4-BE49-F238E27FC236}">
                    <a16:creationId xmlns:a16="http://schemas.microsoft.com/office/drawing/2014/main" id="{ABC82828-6109-B648-BF8E-B209E39801FA}"/>
                  </a:ext>
                </a:extLst>
              </p:cNvPr>
              <p:cNvPicPr/>
              <p:nvPr/>
            </p:nvPicPr>
            <p:blipFill>
              <a:blip r:embed="rId19"/>
              <a:stretch>
                <a:fillRect/>
              </a:stretch>
            </p:blipFill>
            <p:spPr>
              <a:xfrm>
                <a:off x="9564226" y="1788755"/>
                <a:ext cx="424080" cy="246240"/>
              </a:xfrm>
              <a:prstGeom prst="rect">
                <a:avLst/>
              </a:prstGeom>
            </p:spPr>
          </p:pic>
        </mc:Fallback>
      </mc:AlternateContent>
      <p:sp>
        <p:nvSpPr>
          <p:cNvPr id="55" name="TextBox 54">
            <a:extLst>
              <a:ext uri="{FF2B5EF4-FFF2-40B4-BE49-F238E27FC236}">
                <a16:creationId xmlns:a16="http://schemas.microsoft.com/office/drawing/2014/main" id="{938FE751-7743-E9E0-29BB-D2DF7E78CD20}"/>
              </a:ext>
            </a:extLst>
          </p:cNvPr>
          <p:cNvSpPr txBox="1"/>
          <p:nvPr/>
        </p:nvSpPr>
        <p:spPr>
          <a:xfrm>
            <a:off x="9224228" y="1582540"/>
            <a:ext cx="882316" cy="261610"/>
          </a:xfrm>
          <a:prstGeom prst="rect">
            <a:avLst/>
          </a:prstGeom>
          <a:noFill/>
        </p:spPr>
        <p:txBody>
          <a:bodyPr wrap="square" rtlCol="0">
            <a:spAutoFit/>
          </a:bodyPr>
          <a:lstStyle/>
          <a:p>
            <a:r>
              <a:rPr lang="en-US" sz="1100" dirty="0">
                <a:solidFill>
                  <a:schemeClr val="bg1"/>
                </a:solidFill>
                <a:latin typeface="Georgia" panose="02040502050405020303" pitchFamily="18" charset="0"/>
              </a:rPr>
              <a:t>RA</a:t>
            </a:r>
            <a:endParaRPr lang="en-US" sz="2400" dirty="0">
              <a:solidFill>
                <a:schemeClr val="bg1"/>
              </a:solidFill>
              <a:latin typeface="Georgia" panose="02040502050405020303" pitchFamily="18" charset="0"/>
            </a:endParaRPr>
          </a:p>
        </p:txBody>
      </p:sp>
      <p:sp>
        <p:nvSpPr>
          <p:cNvPr id="56" name="TextBox 55">
            <a:extLst>
              <a:ext uri="{FF2B5EF4-FFF2-40B4-BE49-F238E27FC236}">
                <a16:creationId xmlns:a16="http://schemas.microsoft.com/office/drawing/2014/main" id="{F7F1C059-3E36-58DC-5F82-4EF51AE2F58D}"/>
              </a:ext>
            </a:extLst>
          </p:cNvPr>
          <p:cNvSpPr txBox="1"/>
          <p:nvPr/>
        </p:nvSpPr>
        <p:spPr>
          <a:xfrm>
            <a:off x="9760693" y="1254130"/>
            <a:ext cx="882316" cy="261610"/>
          </a:xfrm>
          <a:prstGeom prst="rect">
            <a:avLst/>
          </a:prstGeom>
          <a:noFill/>
        </p:spPr>
        <p:txBody>
          <a:bodyPr wrap="square" rtlCol="0">
            <a:spAutoFit/>
          </a:bodyPr>
          <a:lstStyle/>
          <a:p>
            <a:r>
              <a:rPr lang="en-US" sz="1100" dirty="0">
                <a:solidFill>
                  <a:schemeClr val="bg1"/>
                </a:solidFill>
                <a:latin typeface="Georgia" panose="02040502050405020303" pitchFamily="18" charset="0"/>
              </a:rPr>
              <a:t>Dec</a:t>
            </a:r>
            <a:endParaRPr lang="en-US" sz="2400" dirty="0">
              <a:solidFill>
                <a:schemeClr val="bg1"/>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DBEBB38-D281-7F72-0C77-C2EDF1643F5A}"/>
                  </a:ext>
                </a:extLst>
              </p:cNvPr>
              <p:cNvSpPr txBox="1"/>
              <p:nvPr/>
            </p:nvSpPr>
            <p:spPr>
              <a:xfrm>
                <a:off x="10491255" y="1457027"/>
                <a:ext cx="882316" cy="261610"/>
              </a:xfrm>
              <a:prstGeom prst="rect">
                <a:avLst/>
              </a:prstGeom>
              <a:noFill/>
            </p:spPr>
            <p:txBody>
              <a:bodyPr wrap="square" rtlCol="0">
                <a:spAutoFit/>
              </a:bodyPr>
              <a:lstStyle/>
              <a:p>
                <a:r>
                  <a:rPr lang="en-US" sz="1100" dirty="0">
                    <a:solidFill>
                      <a:schemeClr val="bg1"/>
                    </a:solidFill>
                    <a:latin typeface="Georgia" panose="02040502050405020303" pitchFamily="18" charset="0"/>
                  </a:rPr>
                  <a:t>z or </a:t>
                </a:r>
                <a14:m>
                  <m:oMath xmlns:m="http://schemas.openxmlformats.org/officeDocument/2006/math">
                    <m:r>
                      <a:rPr lang="en-US" sz="1100" i="1" smtClean="0">
                        <a:solidFill>
                          <a:schemeClr val="bg1"/>
                        </a:solidFill>
                        <a:latin typeface="Cambria Math" panose="02040503050406030204" pitchFamily="18" charset="0"/>
                        <a:ea typeface="Cambria Math" panose="02040503050406030204" pitchFamily="18" charset="0"/>
                      </a:rPr>
                      <m:t>𝜈</m:t>
                    </m:r>
                  </m:oMath>
                </a14:m>
                <a:endParaRPr lang="en-US" sz="2400" dirty="0">
                  <a:solidFill>
                    <a:schemeClr val="bg1"/>
                  </a:solidFill>
                  <a:latin typeface="Georgia" panose="02040502050405020303" pitchFamily="18" charset="0"/>
                </a:endParaRPr>
              </a:p>
            </p:txBody>
          </p:sp>
        </mc:Choice>
        <mc:Fallback xmlns="">
          <p:sp>
            <p:nvSpPr>
              <p:cNvPr id="57" name="TextBox 56">
                <a:extLst>
                  <a:ext uri="{FF2B5EF4-FFF2-40B4-BE49-F238E27FC236}">
                    <a16:creationId xmlns:a16="http://schemas.microsoft.com/office/drawing/2014/main" id="{1DBEBB38-D281-7F72-0C77-C2EDF1643F5A}"/>
                  </a:ext>
                </a:extLst>
              </p:cNvPr>
              <p:cNvSpPr txBox="1">
                <a:spLocks noRot="1" noChangeAspect="1" noMove="1" noResize="1" noEditPoints="1" noAdjustHandles="1" noChangeArrowheads="1" noChangeShapeType="1" noTextEdit="1"/>
              </p:cNvSpPr>
              <p:nvPr/>
            </p:nvSpPr>
            <p:spPr>
              <a:xfrm>
                <a:off x="10491255" y="1457027"/>
                <a:ext cx="882316" cy="261610"/>
              </a:xfrm>
              <a:prstGeom prst="rect">
                <a:avLst/>
              </a:prstGeom>
              <a:blipFill>
                <a:blip r:embed="rId20"/>
                <a:stretch>
                  <a:fillRect b="-1818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3359EE8-37A6-A5DD-4162-254622159E2E}"/>
              </a:ext>
            </a:extLst>
          </p:cNvPr>
          <p:cNvSpPr txBox="1">
            <a:spLocks/>
          </p:cNvSpPr>
          <p:nvPr/>
        </p:nvSpPr>
        <p:spPr>
          <a:xfrm>
            <a:off x="6093143" y="6371570"/>
            <a:ext cx="3716712" cy="5659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1"/>
                </a:solidFill>
                <a:highlight>
                  <a:srgbClr val="000000"/>
                </a:highlight>
                <a:latin typeface="Georgia" panose="02040502050405020303" pitchFamily="18" charset="0"/>
              </a:rPr>
              <a:t>Tracing cosmic structure!</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23926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Power Spectrum</a:t>
            </a:r>
          </a:p>
        </p:txBody>
      </p:sp>
      <p:pic>
        <p:nvPicPr>
          <p:cNvPr id="8" name="Picture 7">
            <a:extLst>
              <a:ext uri="{FF2B5EF4-FFF2-40B4-BE49-F238E27FC236}">
                <a16:creationId xmlns:a16="http://schemas.microsoft.com/office/drawing/2014/main" id="{C00CBF37-39DC-D2FF-16B1-4D762C0AC52B}"/>
              </a:ext>
            </a:extLst>
          </p:cNvPr>
          <p:cNvPicPr>
            <a:picLocks noChangeAspect="1"/>
          </p:cNvPicPr>
          <p:nvPr/>
        </p:nvPicPr>
        <p:blipFill>
          <a:blip r:embed="rId3"/>
          <a:stretch>
            <a:fillRect/>
          </a:stretch>
        </p:blipFill>
        <p:spPr>
          <a:xfrm>
            <a:off x="838200" y="1464038"/>
            <a:ext cx="9566192" cy="4180882"/>
          </a:xfrm>
          <a:prstGeom prst="rect">
            <a:avLst/>
          </a:prstGeom>
        </p:spPr>
      </p:pic>
      <p:sp>
        <p:nvSpPr>
          <p:cNvPr id="11" name="TextBox 10">
            <a:extLst>
              <a:ext uri="{FF2B5EF4-FFF2-40B4-BE49-F238E27FC236}">
                <a16:creationId xmlns:a16="http://schemas.microsoft.com/office/drawing/2014/main" id="{EAB5690B-61B4-F24D-B13C-A89DB3D298FA}"/>
              </a:ext>
            </a:extLst>
          </p:cNvPr>
          <p:cNvSpPr txBox="1"/>
          <p:nvPr/>
        </p:nvSpPr>
        <p:spPr>
          <a:xfrm>
            <a:off x="11632556" y="6086859"/>
            <a:ext cx="559444"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F57561-3670-186D-F4AD-7E69DAB97692}"/>
                  </a:ext>
                </a:extLst>
              </p:cNvPr>
              <p:cNvSpPr>
                <a:spLocks noGrp="1"/>
              </p:cNvSpPr>
              <p:nvPr>
                <p:ph idx="1"/>
              </p:nvPr>
            </p:nvSpPr>
            <p:spPr>
              <a:xfrm>
                <a:off x="838200" y="5830093"/>
                <a:ext cx="10515600" cy="1325563"/>
              </a:xfrm>
            </p:spPr>
            <p:txBody>
              <a:bodyPr/>
              <a:lstStyle/>
              <a:p>
                <a:r>
                  <a:rPr lang="en-US" sz="2400" dirty="0">
                    <a:solidFill>
                      <a:schemeClr val="bg1"/>
                    </a:solidFill>
                    <a:highlight>
                      <a:srgbClr val="000000"/>
                    </a:highlight>
                    <a:latin typeface="Georgia" panose="02040502050405020303" pitchFamily="18" charset="0"/>
                  </a:rPr>
                  <a:t>Large scales </a:t>
                </a:r>
                <a14:m>
                  <m:oMath xmlns:m="http://schemas.openxmlformats.org/officeDocument/2006/math">
                    <m:r>
                      <a:rPr lang="en-US" sz="2400" i="1">
                        <a:solidFill>
                          <a:schemeClr val="bg1"/>
                        </a:solidFill>
                        <a:highlight>
                          <a:srgbClr val="000000"/>
                        </a:highlight>
                        <a:latin typeface="Cambria Math" panose="02040503050406030204" pitchFamily="18" charset="0"/>
                        <a:ea typeface="Cambria Math" panose="02040503050406030204" pitchFamily="18" charset="0"/>
                      </a:rPr>
                      <m:t>⇒</m:t>
                    </m:r>
                  </m:oMath>
                </a14:m>
                <a:r>
                  <a:rPr lang="en-US" sz="2400" dirty="0">
                    <a:solidFill>
                      <a:schemeClr val="bg1"/>
                    </a:solidFill>
                    <a:highlight>
                      <a:srgbClr val="000000"/>
                    </a:highlight>
                    <a:latin typeface="Georgia" panose="02040502050405020303" pitchFamily="18" charset="0"/>
                  </a:rPr>
                  <a:t> mean luminosity</a:t>
                </a:r>
              </a:p>
              <a:p>
                <a:r>
                  <a:rPr lang="en-US" sz="2400" dirty="0">
                    <a:solidFill>
                      <a:schemeClr val="bg1"/>
                    </a:solidFill>
                    <a:highlight>
                      <a:srgbClr val="000000"/>
                    </a:highlight>
                    <a:latin typeface="Georgia" panose="02040502050405020303" pitchFamily="18" charset="0"/>
                  </a:rPr>
                  <a:t>Small scales </a:t>
                </a:r>
                <a14:m>
                  <m:oMath xmlns:m="http://schemas.openxmlformats.org/officeDocument/2006/math">
                    <m:r>
                      <a:rPr lang="en-US" sz="2400" i="1">
                        <a:solidFill>
                          <a:schemeClr val="bg1"/>
                        </a:solidFill>
                        <a:highlight>
                          <a:srgbClr val="000000"/>
                        </a:highlight>
                        <a:latin typeface="Cambria Math" panose="02040503050406030204" pitchFamily="18" charset="0"/>
                        <a:ea typeface="Cambria Math" panose="02040503050406030204" pitchFamily="18" charset="0"/>
                      </a:rPr>
                      <m:t>⇒</m:t>
                    </m:r>
                  </m:oMath>
                </a14:m>
                <a:r>
                  <a:rPr lang="en-US" sz="2400" dirty="0">
                    <a:solidFill>
                      <a:schemeClr val="bg1"/>
                    </a:solidFill>
                    <a:highlight>
                      <a:srgbClr val="000000"/>
                    </a:highlight>
                    <a:latin typeface="Georgia" panose="02040502050405020303" pitchFamily="18" charset="0"/>
                  </a:rPr>
                  <a:t> variance of luminosity</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mc:Choice>
        <mc:Fallback xmlns="">
          <p:sp>
            <p:nvSpPr>
              <p:cNvPr id="3" name="Content Placeholder 2">
                <a:extLst>
                  <a:ext uri="{FF2B5EF4-FFF2-40B4-BE49-F238E27FC236}">
                    <a16:creationId xmlns:a16="http://schemas.microsoft.com/office/drawing/2014/main" id="{91F57561-3670-186D-F4AD-7E69DAB97692}"/>
                  </a:ext>
                </a:extLst>
              </p:cNvPr>
              <p:cNvSpPr>
                <a:spLocks noGrp="1" noRot="1" noChangeAspect="1" noMove="1" noResize="1" noEditPoints="1" noAdjustHandles="1" noChangeArrowheads="1" noChangeShapeType="1" noTextEdit="1"/>
              </p:cNvSpPr>
              <p:nvPr>
                <p:ph idx="1"/>
              </p:nvPr>
            </p:nvSpPr>
            <p:spPr>
              <a:xfrm>
                <a:off x="838200" y="5830093"/>
                <a:ext cx="10515600" cy="1325563"/>
              </a:xfrm>
              <a:blipFill>
                <a:blip r:embed="rId4"/>
                <a:stretch>
                  <a:fillRect l="-844" t="-566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41D3DDB-48A5-5605-E054-62BAA2C41FA9}"/>
              </a:ext>
            </a:extLst>
          </p:cNvPr>
          <p:cNvSpPr txBox="1">
            <a:spLocks/>
          </p:cNvSpPr>
          <p:nvPr/>
        </p:nvSpPr>
        <p:spPr>
          <a:xfrm>
            <a:off x="7637088" y="6034728"/>
            <a:ext cx="3716712" cy="5659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1"/>
                </a:solidFill>
                <a:highlight>
                  <a:srgbClr val="000000"/>
                </a:highlight>
                <a:latin typeface="Georgia" panose="02040502050405020303" pitchFamily="18" charset="0"/>
              </a:rPr>
              <a:t>Signal detection! But…</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11608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Limitations of the Power Spectrum</a:t>
            </a:r>
          </a:p>
        </p:txBody>
      </p:sp>
      <p:sp>
        <p:nvSpPr>
          <p:cNvPr id="11" name="TextBox 10">
            <a:extLst>
              <a:ext uri="{FF2B5EF4-FFF2-40B4-BE49-F238E27FC236}">
                <a16:creationId xmlns:a16="http://schemas.microsoft.com/office/drawing/2014/main" id="{EAB5690B-61B4-F24D-B13C-A89DB3D298FA}"/>
              </a:ext>
            </a:extLst>
          </p:cNvPr>
          <p:cNvSpPr txBox="1"/>
          <p:nvPr/>
        </p:nvSpPr>
        <p:spPr>
          <a:xfrm>
            <a:off x="11632556" y="6086859"/>
            <a:ext cx="559444"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13</a:t>
            </a:r>
          </a:p>
        </p:txBody>
      </p:sp>
      <p:sp>
        <p:nvSpPr>
          <p:cNvPr id="3" name="Content Placeholder 2">
            <a:extLst>
              <a:ext uri="{FF2B5EF4-FFF2-40B4-BE49-F238E27FC236}">
                <a16:creationId xmlns:a16="http://schemas.microsoft.com/office/drawing/2014/main" id="{91F57561-3670-186D-F4AD-7E69DAB97692}"/>
              </a:ext>
            </a:extLst>
          </p:cNvPr>
          <p:cNvSpPr>
            <a:spLocks noGrp="1"/>
          </p:cNvSpPr>
          <p:nvPr>
            <p:ph idx="1"/>
          </p:nvPr>
        </p:nvSpPr>
        <p:spPr>
          <a:xfrm>
            <a:off x="838200" y="5887968"/>
            <a:ext cx="10515600" cy="1325563"/>
          </a:xfrm>
        </p:spPr>
        <p:txBody>
          <a:bodyPr/>
          <a:lstStyle/>
          <a:p>
            <a:r>
              <a:rPr lang="en-US" sz="2400" dirty="0">
                <a:solidFill>
                  <a:schemeClr val="bg1"/>
                </a:solidFill>
                <a:highlight>
                  <a:srgbClr val="000000"/>
                </a:highlight>
                <a:latin typeface="Georgia" panose="02040502050405020303" pitchFamily="18" charset="0"/>
              </a:rPr>
              <a:t>Traces the information content of the signal for Gaussian distribution…</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pic>
        <p:nvPicPr>
          <p:cNvPr id="5" name="Picture 4" descr="A graph of a function&#10;&#10;Description automatically generated with medium confidence">
            <a:extLst>
              <a:ext uri="{FF2B5EF4-FFF2-40B4-BE49-F238E27FC236}">
                <a16:creationId xmlns:a16="http://schemas.microsoft.com/office/drawing/2014/main" id="{2BBF195B-79E3-AE45-8A87-055E4BFA6BE6}"/>
              </a:ext>
            </a:extLst>
          </p:cNvPr>
          <p:cNvPicPr>
            <a:picLocks noChangeAspect="1"/>
          </p:cNvPicPr>
          <p:nvPr/>
        </p:nvPicPr>
        <p:blipFill>
          <a:blip r:embed="rId3"/>
          <a:stretch>
            <a:fillRect/>
          </a:stretch>
        </p:blipFill>
        <p:spPr>
          <a:xfrm>
            <a:off x="1766454" y="1690688"/>
            <a:ext cx="8659091" cy="3674205"/>
          </a:xfrm>
          <a:prstGeom prst="rect">
            <a:avLst/>
          </a:prstGeom>
        </p:spPr>
      </p:pic>
      <p:sp>
        <p:nvSpPr>
          <p:cNvPr id="4" name="TextBox 3">
            <a:extLst>
              <a:ext uri="{FF2B5EF4-FFF2-40B4-BE49-F238E27FC236}">
                <a16:creationId xmlns:a16="http://schemas.microsoft.com/office/drawing/2014/main" id="{6862159E-81D7-F850-A1C4-F27A450C90A5}"/>
              </a:ext>
            </a:extLst>
          </p:cNvPr>
          <p:cNvSpPr txBox="1"/>
          <p:nvPr/>
        </p:nvSpPr>
        <p:spPr>
          <a:xfrm>
            <a:off x="4186176" y="5370708"/>
            <a:ext cx="3819645" cy="369332"/>
          </a:xfrm>
          <a:prstGeom prst="rect">
            <a:avLst/>
          </a:prstGeom>
          <a:noFill/>
        </p:spPr>
        <p:txBody>
          <a:bodyPr wrap="square" rtlCol="0">
            <a:spAutoFit/>
          </a:bodyPr>
          <a:lstStyle/>
          <a:p>
            <a:r>
              <a:rPr lang="en-US" i="1" dirty="0">
                <a:solidFill>
                  <a:schemeClr val="bg1"/>
                </a:solidFill>
                <a:latin typeface="Georgia" panose="02040502050405020303" pitchFamily="18" charset="0"/>
              </a:rPr>
              <a:t>Figure: courtesy of Patrick Breysse</a:t>
            </a:r>
          </a:p>
        </p:txBody>
      </p:sp>
    </p:spTree>
    <p:extLst>
      <p:ext uri="{BB962C8B-B14F-4D97-AF65-F5344CB8AC3E}">
        <p14:creationId xmlns:p14="http://schemas.microsoft.com/office/powerpoint/2010/main" val="144728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Limitations of the Power Spectrum</a:t>
            </a:r>
          </a:p>
        </p:txBody>
      </p:sp>
      <p:sp>
        <p:nvSpPr>
          <p:cNvPr id="11" name="TextBox 10">
            <a:extLst>
              <a:ext uri="{FF2B5EF4-FFF2-40B4-BE49-F238E27FC236}">
                <a16:creationId xmlns:a16="http://schemas.microsoft.com/office/drawing/2014/main" id="{EAB5690B-61B4-F24D-B13C-A89DB3D298FA}"/>
              </a:ext>
            </a:extLst>
          </p:cNvPr>
          <p:cNvSpPr txBox="1"/>
          <p:nvPr/>
        </p:nvSpPr>
        <p:spPr>
          <a:xfrm>
            <a:off x="11632556" y="6086859"/>
            <a:ext cx="559444"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14</a:t>
            </a:r>
          </a:p>
        </p:txBody>
      </p:sp>
      <p:sp>
        <p:nvSpPr>
          <p:cNvPr id="3" name="Content Placeholder 2">
            <a:extLst>
              <a:ext uri="{FF2B5EF4-FFF2-40B4-BE49-F238E27FC236}">
                <a16:creationId xmlns:a16="http://schemas.microsoft.com/office/drawing/2014/main" id="{91F57561-3670-186D-F4AD-7E69DAB97692}"/>
              </a:ext>
            </a:extLst>
          </p:cNvPr>
          <p:cNvSpPr>
            <a:spLocks noGrp="1"/>
          </p:cNvSpPr>
          <p:nvPr>
            <p:ph idx="1"/>
          </p:nvPr>
        </p:nvSpPr>
        <p:spPr>
          <a:xfrm>
            <a:off x="838200" y="5887968"/>
            <a:ext cx="10515600" cy="1325563"/>
          </a:xfrm>
        </p:spPr>
        <p:txBody>
          <a:bodyPr/>
          <a:lstStyle/>
          <a:p>
            <a:r>
              <a:rPr lang="en-US" sz="2400" dirty="0">
                <a:solidFill>
                  <a:schemeClr val="bg1"/>
                </a:solidFill>
                <a:highlight>
                  <a:srgbClr val="000000"/>
                </a:highlight>
                <a:latin typeface="Georgia" panose="02040502050405020303" pitchFamily="18" charset="0"/>
              </a:rPr>
              <a:t>… degeneracy possible for Non-Gaussian distributions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pic>
        <p:nvPicPr>
          <p:cNvPr id="8" name="Picture 7" descr="A graph of a function&#10;&#10;Description automatically generated with medium confidence">
            <a:extLst>
              <a:ext uri="{FF2B5EF4-FFF2-40B4-BE49-F238E27FC236}">
                <a16:creationId xmlns:a16="http://schemas.microsoft.com/office/drawing/2014/main" id="{338E9727-6F4A-894B-895A-EE9847497444}"/>
              </a:ext>
            </a:extLst>
          </p:cNvPr>
          <p:cNvPicPr>
            <a:picLocks noChangeAspect="1"/>
          </p:cNvPicPr>
          <p:nvPr/>
        </p:nvPicPr>
        <p:blipFill>
          <a:blip r:embed="rId3"/>
          <a:stretch>
            <a:fillRect/>
          </a:stretch>
        </p:blipFill>
        <p:spPr>
          <a:xfrm>
            <a:off x="1766454" y="1690688"/>
            <a:ext cx="8659095" cy="3674206"/>
          </a:xfrm>
          <a:prstGeom prst="rect">
            <a:avLst/>
          </a:prstGeom>
        </p:spPr>
      </p:pic>
      <p:sp>
        <p:nvSpPr>
          <p:cNvPr id="4" name="TextBox 3">
            <a:extLst>
              <a:ext uri="{FF2B5EF4-FFF2-40B4-BE49-F238E27FC236}">
                <a16:creationId xmlns:a16="http://schemas.microsoft.com/office/drawing/2014/main" id="{CA0291DE-EAC7-F0F0-D830-794E390795F4}"/>
              </a:ext>
            </a:extLst>
          </p:cNvPr>
          <p:cNvSpPr txBox="1"/>
          <p:nvPr/>
        </p:nvSpPr>
        <p:spPr>
          <a:xfrm>
            <a:off x="4186176" y="5370708"/>
            <a:ext cx="3819645" cy="369332"/>
          </a:xfrm>
          <a:prstGeom prst="rect">
            <a:avLst/>
          </a:prstGeom>
          <a:noFill/>
        </p:spPr>
        <p:txBody>
          <a:bodyPr wrap="square" rtlCol="0">
            <a:spAutoFit/>
          </a:bodyPr>
          <a:lstStyle/>
          <a:p>
            <a:r>
              <a:rPr lang="en-US" i="1" dirty="0">
                <a:solidFill>
                  <a:schemeClr val="bg1"/>
                </a:solidFill>
                <a:latin typeface="Georgia" panose="02040502050405020303" pitchFamily="18" charset="0"/>
              </a:rPr>
              <a:t>Figure: courtesy of Patrick Breysse</a:t>
            </a:r>
          </a:p>
        </p:txBody>
      </p:sp>
    </p:spTree>
    <p:extLst>
      <p:ext uri="{BB962C8B-B14F-4D97-AF65-F5344CB8AC3E}">
        <p14:creationId xmlns:p14="http://schemas.microsoft.com/office/powerpoint/2010/main" val="254899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One-Point Statistics’ Formalism</a:t>
            </a:r>
          </a:p>
        </p:txBody>
      </p:sp>
      <p:sp>
        <p:nvSpPr>
          <p:cNvPr id="17" name="TextBox 16">
            <a:extLst>
              <a:ext uri="{FF2B5EF4-FFF2-40B4-BE49-F238E27FC236}">
                <a16:creationId xmlns:a16="http://schemas.microsoft.com/office/drawing/2014/main" id="{DD40BA8D-4CD3-E74B-A525-3839E9E749E3}"/>
              </a:ext>
            </a:extLst>
          </p:cNvPr>
          <p:cNvSpPr txBox="1"/>
          <p:nvPr/>
        </p:nvSpPr>
        <p:spPr>
          <a:xfrm>
            <a:off x="11632555" y="6086859"/>
            <a:ext cx="652678"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15</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CDDA0BE-1945-2F42-8D63-17837D84D1C4}"/>
                  </a:ext>
                </a:extLst>
              </p:cNvPr>
              <p:cNvSpPr>
                <a:spLocks noGrp="1"/>
              </p:cNvSpPr>
              <p:nvPr>
                <p:ph idx="1"/>
              </p:nvPr>
            </p:nvSpPr>
            <p:spPr>
              <a:xfrm>
                <a:off x="838200" y="1825625"/>
                <a:ext cx="10515600" cy="4351338"/>
              </a:xfrm>
            </p:spPr>
            <p:txBody>
              <a:bodyPr>
                <a:normAutofit fontScale="77500" lnSpcReduction="20000"/>
              </a:bodyPr>
              <a:lstStyle/>
              <a:p>
                <a:r>
                  <a:rPr lang="en-US" sz="2400" dirty="0">
                    <a:solidFill>
                      <a:schemeClr val="bg1"/>
                    </a:solidFill>
                    <a:highlight>
                      <a:srgbClr val="000000"/>
                    </a:highlight>
                    <a:latin typeface="Georgia" panose="02040502050405020303" pitchFamily="18" charset="0"/>
                  </a:rPr>
                  <a:t>Integrand of relative entropy:</a:t>
                </a:r>
              </a:p>
              <a:p>
                <a:pPr marL="0" indent="0">
                  <a:buNone/>
                </a:pPr>
                <a14:m>
                  <m:oMathPara xmlns:m="http://schemas.openxmlformats.org/officeDocument/2006/math">
                    <m:oMathParaPr>
                      <m:jc m:val="centerGroup"/>
                    </m:oMathParaPr>
                    <m:oMath xmlns:m="http://schemas.openxmlformats.org/officeDocument/2006/math">
                      <m:sSub>
                        <m:sSubPr>
                          <m:ctrlPr>
                            <a:rPr lang="fr-CA" i="1" dirty="0" smtClean="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𝑑𝑆</m:t>
                          </m:r>
                        </m:e>
                        <m:sub>
                          <m:r>
                            <a:rPr lang="fr-CA" b="0" i="1" dirty="0" smtClean="0">
                              <a:solidFill>
                                <a:schemeClr val="bg1"/>
                              </a:solidFill>
                              <a:highlight>
                                <a:srgbClr val="000000"/>
                              </a:highlight>
                              <a:latin typeface="Cambria Math" panose="02040503050406030204" pitchFamily="18" charset="0"/>
                            </a:rPr>
                            <m:t>𝑟𝑒𝑙</m:t>
                          </m:r>
                        </m:sub>
                      </m:sSub>
                      <m:d>
                        <m:dPr>
                          <m:ctrlPr>
                            <a:rPr lang="fr-CA" b="0" i="1" dirty="0" smtClean="0">
                              <a:solidFill>
                                <a:schemeClr val="bg1"/>
                              </a:solidFill>
                              <a:highlight>
                                <a:srgbClr val="000000"/>
                              </a:highlight>
                              <a:latin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rPr>
                            <m:t>𝑄</m:t>
                          </m:r>
                        </m:e>
                      </m:d>
                      <m:r>
                        <a:rPr lang="fr-CA" b="0" i="1" dirty="0" smtClean="0">
                          <a:solidFill>
                            <a:schemeClr val="bg1"/>
                          </a:solidFill>
                          <a:highlight>
                            <a:srgbClr val="000000"/>
                          </a:highlight>
                          <a:latin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d>
                        <m:d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e>
                      </m:d>
                      <m:func>
                        <m:func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uncPr>
                        <m:fName>
                          <m:r>
                            <m:rPr>
                              <m:sty m:val="p"/>
                            </m:rPr>
                            <a:rPr lang="fr-CA" b="0" i="0" dirty="0" smtClean="0">
                              <a:solidFill>
                                <a:schemeClr val="bg1"/>
                              </a:solidFill>
                              <a:highlight>
                                <a:srgbClr val="000000"/>
                              </a:highlight>
                              <a:latin typeface="Cambria Math" panose="02040503050406030204" pitchFamily="18" charset="0"/>
                              <a:ea typeface="Cambria Math" panose="02040503050406030204" pitchFamily="18" charset="0"/>
                            </a:rPr>
                            <m:t>ln</m:t>
                          </m:r>
                        </m:fName>
                        <m:e>
                          <m:f>
                            <m:f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Pr>
                            <m:num>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num>
                            <m:den>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𝑄</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den>
                          </m:f>
                        </m:e>
                      </m:func>
                    </m:oMath>
                  </m:oMathPara>
                </a14:m>
                <a:endParaRPr lang="en-US" dirty="0">
                  <a:solidFill>
                    <a:schemeClr val="bg1"/>
                  </a:solidFill>
                  <a:highlight>
                    <a:srgbClr val="000000"/>
                  </a:highlight>
                  <a:latin typeface="Georgia" panose="02040502050405020303" pitchFamily="18" charset="0"/>
                </a:endParaRPr>
              </a:p>
              <a:p>
                <a:r>
                  <a:rPr lang="en-US" sz="2400" dirty="0">
                    <a:solidFill>
                      <a:schemeClr val="bg1"/>
                    </a:solidFill>
                    <a:latin typeface="Georgia" panose="02040502050405020303" pitchFamily="18" charset="0"/>
                  </a:rPr>
                  <a:t>Take a deviate from the model </a:t>
                </a:r>
                <a14:m>
                  <m:oMath xmlns:m="http://schemas.openxmlformats.org/officeDocument/2006/math">
                    <m:r>
                      <a:rPr lang="fr-CA" sz="2400" b="0" i="1" dirty="0" smtClean="0">
                        <a:solidFill>
                          <a:schemeClr val="bg1"/>
                        </a:solidFill>
                        <a:highlight>
                          <a:srgbClr val="000000"/>
                        </a:highlight>
                        <a:latin typeface="Cambria Math" panose="02040503050406030204" pitchFamily="18" charset="0"/>
                        <a:ea typeface="Cambria Math" panose="02040503050406030204" pitchFamily="18" charset="0"/>
                      </a:rPr>
                      <m:t>𝑃</m:t>
                    </m:r>
                    <m:d>
                      <m:dPr>
                        <m:ctrlPr>
                          <a:rPr lang="fr-CA" sz="2400" b="0" i="1" dirty="0" smtClean="0">
                            <a:solidFill>
                              <a:schemeClr val="bg1"/>
                            </a:solidFill>
                            <a:highlight>
                              <a:srgbClr val="000000"/>
                            </a:highlight>
                            <a:latin typeface="Cambria Math" panose="02040503050406030204" pitchFamily="18" charset="0"/>
                            <a:ea typeface="Cambria Math" panose="02040503050406030204" pitchFamily="18" charset="0"/>
                          </a:rPr>
                        </m:ctrlPr>
                      </m:dPr>
                      <m:e>
                        <m:r>
                          <a:rPr lang="fr-CA" sz="2400" b="0" i="1" dirty="0" smtClean="0">
                            <a:solidFill>
                              <a:schemeClr val="bg1"/>
                            </a:solidFill>
                            <a:highlight>
                              <a:srgbClr val="000000"/>
                            </a:highlight>
                            <a:latin typeface="Cambria Math" panose="02040503050406030204" pitchFamily="18" charset="0"/>
                            <a:ea typeface="Cambria Math" panose="02040503050406030204" pitchFamily="18" charset="0"/>
                          </a:rPr>
                          <m:t>𝐼</m:t>
                        </m:r>
                      </m:e>
                    </m:d>
                    <m:r>
                      <a:rPr lang="fr-CA" sz="2400" b="0" i="0" dirty="0" smtClean="0">
                        <a:solidFill>
                          <a:schemeClr val="bg1"/>
                        </a:solidFill>
                        <a:highlight>
                          <a:srgbClr val="000000"/>
                        </a:highlight>
                        <a:latin typeface="Cambria Math" panose="02040503050406030204" pitchFamily="18" charset="0"/>
                        <a:ea typeface="Cambria Math" panose="02040503050406030204" pitchFamily="18" charset="0"/>
                      </a:rPr>
                      <m:t>:</m:t>
                    </m:r>
                  </m:oMath>
                </a14:m>
                <a:endParaRPr lang="fr-CA" sz="2400" b="0" dirty="0">
                  <a:solidFill>
                    <a:schemeClr val="bg1"/>
                  </a:solidFill>
                  <a:highlight>
                    <a:srgbClr val="000000"/>
                  </a:highlight>
                  <a:latin typeface="Georgia" panose="02040502050405020303"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fr-CA" i="1" dirty="0" smtClean="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𝑑𝑆</m:t>
                          </m:r>
                        </m:e>
                        <m:sub>
                          <m:r>
                            <a:rPr lang="fr-CA" b="0" i="1" dirty="0" smtClean="0">
                              <a:solidFill>
                                <a:schemeClr val="bg1"/>
                              </a:solidFill>
                              <a:highlight>
                                <a:srgbClr val="000000"/>
                              </a:highlight>
                              <a:latin typeface="Cambria Math" panose="02040503050406030204" pitchFamily="18" charset="0"/>
                            </a:rPr>
                            <m:t>𝑟𝑒𝑙</m:t>
                          </m:r>
                        </m:sub>
                      </m:sSub>
                      <m:d>
                        <m:dPr>
                          <m:ctrlPr>
                            <a:rPr lang="fr-CA" i="1" dirty="0">
                              <a:solidFill>
                                <a:schemeClr val="bg1"/>
                              </a:solidFill>
                              <a:highlight>
                                <a:srgbClr val="000000"/>
                              </a:highlight>
                              <a:latin typeface="Cambria Math" panose="02040503050406030204" pitchFamily="18" charset="0"/>
                            </a:rPr>
                          </m:ctrlPr>
                        </m:dPr>
                        <m:e>
                          <m:r>
                            <a:rPr lang="fr-CA"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i="1" dirty="0" smtClean="0">
                              <a:solidFill>
                                <a:schemeClr val="bg1"/>
                              </a:solidFill>
                              <a:highlight>
                                <a:srgbClr val="000000"/>
                              </a:highlight>
                              <a:latin typeface="Cambria Math" panose="02040503050406030204" pitchFamily="18" charset="0"/>
                              <a:ea typeface="Cambria Math" panose="02040503050406030204" pitchFamily="18" charset="0"/>
                            </a:rPr>
                            <m:t>𝜆</m:t>
                          </m:r>
                        </m:e>
                      </m:d>
                      <m:r>
                        <a:rPr lang="fr-CA" b="0" i="1" dirty="0" smtClean="0">
                          <a:solidFill>
                            <a:schemeClr val="bg1"/>
                          </a:solidFill>
                          <a:highlight>
                            <a:srgbClr val="000000"/>
                          </a:highlight>
                          <a:latin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d>
                        <m:d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e>
                      </m:d>
                      <m:func>
                        <m:func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uncPr>
                        <m:fName>
                          <m:r>
                            <m:rPr>
                              <m:sty m:val="p"/>
                            </m:rPr>
                            <a:rPr lang="fr-CA" b="0" i="0" dirty="0" smtClean="0">
                              <a:solidFill>
                                <a:schemeClr val="bg1"/>
                              </a:solidFill>
                              <a:highlight>
                                <a:srgbClr val="000000"/>
                              </a:highlight>
                              <a:latin typeface="Cambria Math" panose="02040503050406030204" pitchFamily="18" charset="0"/>
                              <a:ea typeface="Cambria Math" panose="02040503050406030204" pitchFamily="18" charset="0"/>
                            </a:rPr>
                            <m:t>ln</m:t>
                          </m:r>
                        </m:fName>
                        <m:e>
                          <m:f>
                            <m:f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Pr>
                            <m:num>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num>
                            <m:den>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𝑄</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𝜆</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sSub>
                                <m:sSub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𝜆</m:t>
                                  </m:r>
                                </m:e>
                                <m:sub>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0</m:t>
                                  </m:r>
                                </m:sub>
                              </m:sSub>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m:rPr>
                                  <m:sty m:val="p"/>
                                </m:rPr>
                                <a:rPr lang="el-GR" b="0" i="1" dirty="0" smtClean="0">
                                  <a:solidFill>
                                    <a:schemeClr val="bg1"/>
                                  </a:solidFill>
                                  <a:highlight>
                                    <a:srgbClr val="000000"/>
                                  </a:highlight>
                                  <a:latin typeface="Cambria Math" panose="02040503050406030204" pitchFamily="18" charset="0"/>
                                  <a:ea typeface="Cambria Math" panose="02040503050406030204" pitchFamily="18" charset="0"/>
                                </a:rPr>
                                <m:t>Δ</m:t>
                              </m:r>
                              <m:r>
                                <a:rPr lang="el-GR" b="0" i="1" dirty="0" smtClean="0">
                                  <a:solidFill>
                                    <a:schemeClr val="bg1"/>
                                  </a:solidFill>
                                  <a:highlight>
                                    <a:srgbClr val="000000"/>
                                  </a:highlight>
                                  <a:latin typeface="Cambria Math" panose="02040503050406030204" pitchFamily="18" charset="0"/>
                                  <a:ea typeface="Cambria Math" panose="02040503050406030204" pitchFamily="18" charset="0"/>
                                </a:rPr>
                                <m:t>𝜆</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den>
                          </m:f>
                        </m:e>
                      </m:func>
                    </m:oMath>
                  </m:oMathPara>
                </a14:m>
                <a:endParaRPr lang="en-US" dirty="0">
                  <a:solidFill>
                    <a:schemeClr val="bg1"/>
                  </a:solidFill>
                  <a:latin typeface="Georgia" panose="02040502050405020303" pitchFamily="18" charset="0"/>
                </a:endParaRPr>
              </a:p>
              <a:p>
                <a:r>
                  <a:rPr lang="en-US" sz="2400" dirty="0">
                    <a:solidFill>
                      <a:schemeClr val="bg1"/>
                    </a:solidFill>
                    <a:latin typeface="Georgia" panose="02040502050405020303" pitchFamily="18" charset="0"/>
                  </a:rPr>
                  <a:t>How does it change with </a:t>
                </a:r>
                <a14:m>
                  <m:oMath xmlns:m="http://schemas.openxmlformats.org/officeDocument/2006/math">
                    <m:r>
                      <m:rPr>
                        <m:sty m:val="p"/>
                      </m:rPr>
                      <a:rPr lang="el-GR" sz="2400" b="0" i="1" dirty="0" smtClean="0">
                        <a:solidFill>
                          <a:schemeClr val="bg1"/>
                        </a:solidFill>
                        <a:highlight>
                          <a:srgbClr val="000000"/>
                        </a:highlight>
                        <a:latin typeface="Cambria Math" panose="02040503050406030204" pitchFamily="18" charset="0"/>
                        <a:ea typeface="Cambria Math" panose="02040503050406030204" pitchFamily="18" charset="0"/>
                      </a:rPr>
                      <m:t>Δ</m:t>
                    </m:r>
                    <m:r>
                      <a:rPr lang="el-GR" sz="2400" b="0" i="1" dirty="0" smtClean="0">
                        <a:solidFill>
                          <a:schemeClr val="bg1"/>
                        </a:solidFill>
                        <a:highlight>
                          <a:srgbClr val="000000"/>
                        </a:highlight>
                        <a:latin typeface="Cambria Math" panose="02040503050406030204" pitchFamily="18" charset="0"/>
                        <a:ea typeface="Cambria Math" panose="02040503050406030204" pitchFamily="18" charset="0"/>
                      </a:rPr>
                      <m:t>𝜆</m:t>
                    </m:r>
                  </m:oMath>
                </a14:m>
                <a:r>
                  <a:rPr lang="en-US" sz="2400" dirty="0">
                    <a:solidFill>
                      <a:schemeClr val="bg1"/>
                    </a:solidFill>
                    <a:latin typeface="Georgia" panose="02040502050405020303" pitchFamily="18" charset="0"/>
                  </a:rPr>
                  <a:t> ?</a:t>
                </a:r>
              </a:p>
              <a:p>
                <a:pPr marL="0" indent="0">
                  <a:buNone/>
                </a:pPr>
                <a:endParaRPr lang="en-US" sz="2400" dirty="0">
                  <a:solidFill>
                    <a:schemeClr val="bg1"/>
                  </a:solidFill>
                  <a:latin typeface="Georgia" panose="02040502050405020303"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smtClean="0">
                              <a:solidFill>
                                <a:schemeClr val="bg1"/>
                              </a:solidFill>
                              <a:latin typeface="Cambria Math" panose="02040503050406030204" pitchFamily="18" charset="0"/>
                              <a:ea typeface="Cambria Math" panose="02040503050406030204" pitchFamily="18" charset="0"/>
                            </a:rPr>
                            <m:t>∆</m:t>
                          </m:r>
                          <m:sSub>
                            <m:sSubPr>
                              <m:ctrlPr>
                                <a:rPr lang="fr-CA" i="1" dirty="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m:t>
                              </m:r>
                              <m:r>
                                <a:rPr lang="fr-CA" i="1" dirty="0">
                                  <a:solidFill>
                                    <a:schemeClr val="bg1"/>
                                  </a:solidFill>
                                  <a:highlight>
                                    <a:srgbClr val="000000"/>
                                  </a:highlight>
                                  <a:latin typeface="Cambria Math" panose="02040503050406030204" pitchFamily="18" charset="0"/>
                                </a:rPr>
                                <m:t>𝑑𝑆</m:t>
                              </m:r>
                            </m:e>
                            <m:sub>
                              <m:r>
                                <a:rPr lang="fr-CA" i="1" dirty="0">
                                  <a:solidFill>
                                    <a:schemeClr val="bg1"/>
                                  </a:solidFill>
                                  <a:highlight>
                                    <a:srgbClr val="000000"/>
                                  </a:highlight>
                                  <a:latin typeface="Cambria Math" panose="02040503050406030204" pitchFamily="18" charset="0"/>
                                </a:rPr>
                                <m:t>𝑟𝑒𝑙</m:t>
                              </m:r>
                            </m:sub>
                          </m:sSub>
                          <m:d>
                            <m:dPr>
                              <m:ctrlPr>
                                <a:rPr lang="fr-CA" i="1" dirty="0">
                                  <a:solidFill>
                                    <a:schemeClr val="bg1"/>
                                  </a:solidFill>
                                  <a:highlight>
                                    <a:srgbClr val="000000"/>
                                  </a:highlight>
                                  <a:latin typeface="Cambria Math" panose="02040503050406030204" pitchFamily="18" charset="0"/>
                                </a:rPr>
                              </m:ctrlPr>
                            </m:dPr>
                            <m:e>
                              <m:r>
                                <a:rPr lang="fr-CA" i="1" dirty="0">
                                  <a:solidFill>
                                    <a:schemeClr val="bg1"/>
                                  </a:solidFill>
                                  <a:highlight>
                                    <a:srgbClr val="000000"/>
                                  </a:highlight>
                                  <a:latin typeface="Cambria Math" panose="02040503050406030204" pitchFamily="18" charset="0"/>
                                  <a:ea typeface="Cambria Math" panose="02040503050406030204" pitchFamily="18" charset="0"/>
                                </a:rPr>
                                <m:t>∆</m:t>
                              </m:r>
                              <m:r>
                                <a:rPr lang="fr-CA" i="1" dirty="0">
                                  <a:solidFill>
                                    <a:schemeClr val="bg1"/>
                                  </a:solidFill>
                                  <a:highlight>
                                    <a:srgbClr val="000000"/>
                                  </a:highlight>
                                  <a:latin typeface="Cambria Math" panose="02040503050406030204" pitchFamily="18" charset="0"/>
                                  <a:ea typeface="Cambria Math" panose="02040503050406030204" pitchFamily="18" charset="0"/>
                                </a:rPr>
                                <m:t>𝜆</m:t>
                              </m:r>
                            </m:e>
                          </m:d>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num>
                        <m:den>
                          <m:r>
                            <a:rPr lang="en-US" i="1" smtClean="0">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𝜆</m:t>
                          </m:r>
                        </m:den>
                      </m:f>
                      <m:r>
                        <a:rPr lang="fr-CA" b="0" i="1" smtClean="0">
                          <a:solidFill>
                            <a:schemeClr val="bg1"/>
                          </a:solidFill>
                          <a:latin typeface="Cambria Math" panose="02040503050406030204" pitchFamily="18" charset="0"/>
                        </a:rPr>
                        <m:t>=−</m:t>
                      </m:r>
                      <m:f>
                        <m:fPr>
                          <m:ctrlPr>
                            <a:rPr lang="fr-CA" b="0" i="1" smtClean="0">
                              <a:solidFill>
                                <a:schemeClr val="bg1"/>
                              </a:solidFill>
                              <a:latin typeface="Cambria Math" panose="02040503050406030204" pitchFamily="18" charset="0"/>
                            </a:rPr>
                          </m:ctrlPr>
                        </m:fPr>
                        <m:num>
                          <m:r>
                            <a:rPr lang="fr-CA" b="0" i="1" smtClean="0">
                              <a:solidFill>
                                <a:schemeClr val="bg1"/>
                              </a:solidFill>
                              <a:latin typeface="Cambria Math" panose="02040503050406030204" pitchFamily="18" charset="0"/>
                            </a:rPr>
                            <m:t>𝑃</m:t>
                          </m:r>
                          <m:d>
                            <m:dPr>
                              <m:ctrlPr>
                                <a:rPr lang="fr-CA" b="0" i="1" smtClean="0">
                                  <a:solidFill>
                                    <a:schemeClr val="bg1"/>
                                  </a:solidFill>
                                  <a:latin typeface="Cambria Math" panose="02040503050406030204" pitchFamily="18" charset="0"/>
                                </a:rPr>
                              </m:ctrlPr>
                            </m:dPr>
                            <m:e>
                              <m:r>
                                <a:rPr lang="fr-CA" b="0" i="1" smtClean="0">
                                  <a:solidFill>
                                    <a:schemeClr val="bg1"/>
                                  </a:solidFill>
                                  <a:latin typeface="Cambria Math" panose="02040503050406030204" pitchFamily="18" charset="0"/>
                                </a:rPr>
                                <m:t>𝐼</m:t>
                              </m:r>
                            </m:e>
                          </m:d>
                        </m:num>
                        <m:den>
                          <m:r>
                            <a:rPr lang="fr-CA" b="0" i="1" smtClean="0">
                              <a:solidFill>
                                <a:schemeClr val="bg1"/>
                              </a:solidFill>
                              <a:latin typeface="Cambria Math" panose="02040503050406030204" pitchFamily="18" charset="0"/>
                              <a:ea typeface="Cambria Math" panose="02040503050406030204" pitchFamily="18" charset="0"/>
                            </a:rPr>
                            <m:t>∆</m:t>
                          </m:r>
                          <m:r>
                            <a:rPr lang="fr-CA" b="0" i="1" smtClean="0">
                              <a:solidFill>
                                <a:schemeClr val="bg1"/>
                              </a:solidFill>
                              <a:latin typeface="Cambria Math" panose="02040503050406030204" pitchFamily="18" charset="0"/>
                              <a:ea typeface="Cambria Math" panose="02040503050406030204" pitchFamily="18" charset="0"/>
                            </a:rPr>
                            <m:t>𝜆</m:t>
                          </m:r>
                        </m:den>
                      </m:f>
                      <m:func>
                        <m:funcPr>
                          <m:ctrlPr>
                            <a:rPr lang="fr-CA" b="0" i="1" smtClean="0">
                              <a:solidFill>
                                <a:schemeClr val="bg1"/>
                              </a:solidFill>
                              <a:latin typeface="Cambria Math" panose="02040503050406030204" pitchFamily="18" charset="0"/>
                            </a:rPr>
                          </m:ctrlPr>
                        </m:funcPr>
                        <m:fName>
                          <m:r>
                            <m:rPr>
                              <m:sty m:val="p"/>
                            </m:rPr>
                            <a:rPr lang="fr-CA" b="0" i="0" smtClean="0">
                              <a:solidFill>
                                <a:schemeClr val="bg1"/>
                              </a:solidFill>
                              <a:latin typeface="Cambria Math" panose="02040503050406030204" pitchFamily="18" charset="0"/>
                            </a:rPr>
                            <m:t>ln</m:t>
                          </m:r>
                        </m:fName>
                        <m:e>
                          <m:f>
                            <m:fPr>
                              <m:ctrlPr>
                                <a:rPr lang="fr-CA" b="0" i="1" smtClean="0">
                                  <a:solidFill>
                                    <a:schemeClr val="bg1"/>
                                  </a:solidFill>
                                  <a:latin typeface="Cambria Math" panose="02040503050406030204" pitchFamily="18" charset="0"/>
                                </a:rPr>
                              </m:ctrlPr>
                            </m:fPr>
                            <m:num>
                              <m:r>
                                <a:rPr lang="fr-CA" b="0" i="1" smtClean="0">
                                  <a:solidFill>
                                    <a:schemeClr val="bg1"/>
                                  </a:solidFill>
                                  <a:latin typeface="Cambria Math" panose="02040503050406030204" pitchFamily="18" charset="0"/>
                                </a:rPr>
                                <m:t>𝑃</m:t>
                              </m:r>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rPr>
                                <m:t>𝐼</m:t>
                              </m:r>
                              <m:r>
                                <a:rPr lang="fr-CA" b="0" i="1" smtClean="0">
                                  <a:solidFill>
                                    <a:schemeClr val="bg1"/>
                                  </a:solidFill>
                                  <a:latin typeface="Cambria Math" panose="02040503050406030204" pitchFamily="18" charset="0"/>
                                </a:rPr>
                                <m:t>)</m:t>
                              </m:r>
                            </m:num>
                            <m:den>
                              <m:r>
                                <a:rPr lang="fr-CA" b="0" i="1" smtClean="0">
                                  <a:solidFill>
                                    <a:schemeClr val="bg1"/>
                                  </a:solidFill>
                                  <a:latin typeface="Cambria Math" panose="02040503050406030204" pitchFamily="18" charset="0"/>
                                </a:rPr>
                                <m:t>𝑄</m:t>
                              </m:r>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rPr>
                                <m:t>𝐼</m:t>
                              </m:r>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ea typeface="Cambria Math" panose="02040503050406030204" pitchFamily="18" charset="0"/>
                                </a:rPr>
                                <m:t>𝜆</m:t>
                              </m:r>
                              <m:r>
                                <a:rPr lang="fr-CA" b="0" i="1" smtClean="0">
                                  <a:solidFill>
                                    <a:schemeClr val="bg1"/>
                                  </a:solidFill>
                                  <a:latin typeface="Cambria Math" panose="02040503050406030204" pitchFamily="18" charset="0"/>
                                  <a:ea typeface="Cambria Math" panose="02040503050406030204" pitchFamily="18" charset="0"/>
                                </a:rPr>
                                <m:t>=</m:t>
                              </m:r>
                              <m:sSub>
                                <m:sSubPr>
                                  <m:ctrlPr>
                                    <a:rPr lang="fr-CA" b="0" i="1" smtClean="0">
                                      <a:solidFill>
                                        <a:schemeClr val="bg1"/>
                                      </a:solidFill>
                                      <a:latin typeface="Cambria Math" panose="02040503050406030204" pitchFamily="18" charset="0"/>
                                      <a:ea typeface="Cambria Math" panose="02040503050406030204" pitchFamily="18" charset="0"/>
                                    </a:rPr>
                                  </m:ctrlPr>
                                </m:sSubPr>
                                <m:e>
                                  <m:r>
                                    <a:rPr lang="fr-CA" b="0" i="1" smtClean="0">
                                      <a:solidFill>
                                        <a:schemeClr val="bg1"/>
                                      </a:solidFill>
                                      <a:latin typeface="Cambria Math" panose="02040503050406030204" pitchFamily="18" charset="0"/>
                                      <a:ea typeface="Cambria Math" panose="02040503050406030204" pitchFamily="18" charset="0"/>
                                    </a:rPr>
                                    <m:t>𝜆</m:t>
                                  </m:r>
                                </m:e>
                                <m:sub>
                                  <m:r>
                                    <a:rPr lang="fr-CA" b="0" i="1" smtClean="0">
                                      <a:solidFill>
                                        <a:schemeClr val="bg1"/>
                                      </a:solidFill>
                                      <a:latin typeface="Cambria Math" panose="02040503050406030204" pitchFamily="18" charset="0"/>
                                      <a:ea typeface="Cambria Math" panose="02040503050406030204" pitchFamily="18" charset="0"/>
                                    </a:rPr>
                                    <m:t>0</m:t>
                                  </m:r>
                                </m:sub>
                              </m:sSub>
                              <m:r>
                                <a:rPr lang="fr-CA" b="0" i="1" smtClean="0">
                                  <a:solidFill>
                                    <a:schemeClr val="bg1"/>
                                  </a:solidFill>
                                  <a:latin typeface="Cambria Math" panose="02040503050406030204" pitchFamily="18" charset="0"/>
                                  <a:ea typeface="Cambria Math" panose="02040503050406030204" pitchFamily="18" charset="0"/>
                                </a:rPr>
                                <m:t>+</m:t>
                              </m:r>
                              <m:r>
                                <m:rPr>
                                  <m:sty m:val="p"/>
                                </m:rPr>
                                <a:rPr lang="el-GR" b="0" i="1" smtClean="0">
                                  <a:solidFill>
                                    <a:schemeClr val="bg1"/>
                                  </a:solidFill>
                                  <a:latin typeface="Cambria Math" panose="02040503050406030204" pitchFamily="18" charset="0"/>
                                  <a:ea typeface="Cambria Math" panose="02040503050406030204" pitchFamily="18" charset="0"/>
                                </a:rPr>
                                <m:t>Δ</m:t>
                              </m:r>
                              <m:r>
                                <a:rPr lang="el-GR" b="0" i="1" smtClean="0">
                                  <a:solidFill>
                                    <a:schemeClr val="bg1"/>
                                  </a:solidFill>
                                  <a:latin typeface="Cambria Math" panose="02040503050406030204" pitchFamily="18" charset="0"/>
                                  <a:ea typeface="Cambria Math" panose="02040503050406030204" pitchFamily="18" charset="0"/>
                                </a:rPr>
                                <m:t>𝜆</m:t>
                              </m:r>
                              <m:r>
                                <a:rPr lang="fr-CA" b="0" i="1" smtClean="0">
                                  <a:solidFill>
                                    <a:schemeClr val="bg1"/>
                                  </a:solidFill>
                                  <a:latin typeface="Cambria Math" panose="02040503050406030204" pitchFamily="18" charset="0"/>
                                </a:rPr>
                                <m:t>)</m:t>
                              </m:r>
                            </m:den>
                          </m:f>
                        </m:e>
                      </m:func>
                    </m:oMath>
                  </m:oMathPara>
                </a14:m>
                <a:endParaRPr lang="en-US" dirty="0">
                  <a:solidFill>
                    <a:schemeClr val="bg1"/>
                  </a:solidFill>
                  <a:latin typeface="Georgia" panose="02040502050405020303" pitchFamily="18" charset="0"/>
                </a:endParaRPr>
              </a:p>
              <a:p>
                <a:pPr marL="0" indent="0">
                  <a:buNone/>
                </a:pPr>
                <a:endParaRPr lang="en-US" dirty="0">
                  <a:solidFill>
                    <a:schemeClr val="bg1"/>
                  </a:solidFill>
                  <a:latin typeface="Georgia" panose="02040502050405020303"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fr-CA" b="0" i="1" smtClean="0">
                              <a:solidFill>
                                <a:schemeClr val="bg1"/>
                              </a:solidFill>
                              <a:latin typeface="Cambria Math" panose="02040503050406030204" pitchFamily="18" charset="0"/>
                            </a:rPr>
                            <m:t>𝑑</m:t>
                          </m:r>
                          <m:sSub>
                            <m:sSubPr>
                              <m:ctrlPr>
                                <a:rPr lang="fr-CA" i="1" dirty="0" smtClean="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m:t>
                              </m:r>
                              <m:r>
                                <a:rPr lang="fr-CA" i="1" dirty="0">
                                  <a:solidFill>
                                    <a:schemeClr val="bg1"/>
                                  </a:solidFill>
                                  <a:highlight>
                                    <a:srgbClr val="000000"/>
                                  </a:highlight>
                                  <a:latin typeface="Cambria Math" panose="02040503050406030204" pitchFamily="18" charset="0"/>
                                </a:rPr>
                                <m:t>𝑑𝑆</m:t>
                              </m:r>
                            </m:e>
                            <m:sub>
                              <m:r>
                                <a:rPr lang="fr-CA" i="1" dirty="0">
                                  <a:solidFill>
                                    <a:schemeClr val="bg1"/>
                                  </a:solidFill>
                                  <a:highlight>
                                    <a:srgbClr val="000000"/>
                                  </a:highlight>
                                  <a:latin typeface="Cambria Math" panose="02040503050406030204" pitchFamily="18" charset="0"/>
                                </a:rPr>
                                <m:t>𝑟𝑒𝑙</m:t>
                              </m:r>
                            </m:sub>
                          </m:sSub>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num>
                        <m:den>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𝑑</m:t>
                          </m:r>
                          <m:r>
                            <a:rPr lang="en-US" i="1" smtClean="0">
                              <a:solidFill>
                                <a:schemeClr val="bg1"/>
                              </a:solidFill>
                              <a:latin typeface="Cambria Math" panose="02040503050406030204" pitchFamily="18" charset="0"/>
                              <a:ea typeface="Cambria Math" panose="02040503050406030204" pitchFamily="18" charset="0"/>
                            </a:rPr>
                            <m:t>𝜆</m:t>
                          </m:r>
                        </m:den>
                      </m:f>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rPr>
                        <m:t>𝑃</m:t>
                      </m:r>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rPr>
                        <m:t>𝐼</m:t>
                      </m:r>
                      <m:r>
                        <a:rPr lang="fr-CA" b="0" i="1" smtClean="0">
                          <a:solidFill>
                            <a:schemeClr val="bg1"/>
                          </a:solidFill>
                          <a:latin typeface="Cambria Math" panose="02040503050406030204" pitchFamily="18" charset="0"/>
                        </a:rPr>
                        <m:t>)</m:t>
                      </m:r>
                      <m:func>
                        <m:funcPr>
                          <m:ctrlPr>
                            <a:rPr lang="fr-CA" b="0" i="1" smtClean="0">
                              <a:solidFill>
                                <a:schemeClr val="bg1"/>
                              </a:solidFill>
                              <a:latin typeface="Cambria Math" panose="02040503050406030204" pitchFamily="18" charset="0"/>
                            </a:rPr>
                          </m:ctrlPr>
                        </m:funcPr>
                        <m:fName>
                          <m:f>
                            <m:fPr>
                              <m:ctrlPr>
                                <a:rPr lang="fr-CA" b="0" i="1" smtClean="0">
                                  <a:solidFill>
                                    <a:schemeClr val="bg1"/>
                                  </a:solidFill>
                                  <a:latin typeface="Cambria Math" panose="02040503050406030204" pitchFamily="18" charset="0"/>
                                </a:rPr>
                              </m:ctrlPr>
                            </m:fPr>
                            <m:num>
                              <m:r>
                                <a:rPr lang="fr-CA" b="0" i="1" smtClean="0">
                                  <a:solidFill>
                                    <a:schemeClr val="bg1"/>
                                  </a:solidFill>
                                  <a:latin typeface="Cambria Math" panose="02040503050406030204" pitchFamily="18" charset="0"/>
                                </a:rPr>
                                <m:t>𝑑</m:t>
                              </m:r>
                            </m:num>
                            <m:den>
                              <m:r>
                                <a:rPr lang="fr-CA" b="0" i="1" smtClean="0">
                                  <a:solidFill>
                                    <a:schemeClr val="bg1"/>
                                  </a:solidFill>
                                  <a:latin typeface="Cambria Math" panose="02040503050406030204" pitchFamily="18" charset="0"/>
                                </a:rPr>
                                <m:t>𝑑</m:t>
                              </m:r>
                              <m:r>
                                <a:rPr lang="fr-CA" b="0" i="1" smtClean="0">
                                  <a:solidFill>
                                    <a:schemeClr val="bg1"/>
                                  </a:solidFill>
                                  <a:latin typeface="Cambria Math" panose="02040503050406030204" pitchFamily="18" charset="0"/>
                                  <a:ea typeface="Cambria Math" panose="02040503050406030204" pitchFamily="18" charset="0"/>
                                </a:rPr>
                                <m:t>𝜆</m:t>
                              </m:r>
                            </m:den>
                          </m:f>
                          <m:r>
                            <a:rPr lang="fr-CA" b="0" i="1" smtClean="0">
                              <a:solidFill>
                                <a:schemeClr val="bg1"/>
                              </a:solidFill>
                              <a:latin typeface="Cambria Math" panose="02040503050406030204" pitchFamily="18" charset="0"/>
                            </a:rPr>
                            <m:t>[</m:t>
                          </m:r>
                          <m:r>
                            <m:rPr>
                              <m:sty m:val="p"/>
                            </m:rPr>
                            <a:rPr lang="fr-CA" b="0" i="0" smtClean="0">
                              <a:solidFill>
                                <a:schemeClr val="bg1"/>
                              </a:solidFill>
                              <a:latin typeface="Cambria Math" panose="02040503050406030204" pitchFamily="18" charset="0"/>
                            </a:rPr>
                            <m:t>ln</m:t>
                          </m:r>
                        </m:fName>
                        <m:e>
                          <m:r>
                            <a:rPr lang="fr-CA" b="0" i="1" smtClean="0">
                              <a:solidFill>
                                <a:schemeClr val="bg1"/>
                              </a:solidFill>
                              <a:latin typeface="Cambria Math" panose="02040503050406030204" pitchFamily="18" charset="0"/>
                            </a:rPr>
                            <m:t>𝑄</m:t>
                          </m:r>
                          <m:d>
                            <m:dPr>
                              <m:ctrlPr>
                                <a:rPr lang="fr-CA" b="0" i="1" smtClean="0">
                                  <a:solidFill>
                                    <a:schemeClr val="bg1"/>
                                  </a:solidFill>
                                  <a:latin typeface="Cambria Math" panose="02040503050406030204" pitchFamily="18" charset="0"/>
                                </a:rPr>
                              </m:ctrlPr>
                            </m:dPr>
                            <m:e>
                              <m:r>
                                <a:rPr lang="fr-CA" b="0" i="1" smtClean="0">
                                  <a:solidFill>
                                    <a:schemeClr val="bg1"/>
                                  </a:solidFill>
                                  <a:latin typeface="Cambria Math" panose="02040503050406030204" pitchFamily="18" charset="0"/>
                                </a:rPr>
                                <m:t>𝐼</m:t>
                              </m:r>
                              <m:r>
                                <a:rPr lang="fr-CA" b="0" i="1" smtClean="0">
                                  <a:solidFill>
                                    <a:schemeClr val="bg1"/>
                                  </a:solidFill>
                                  <a:latin typeface="Cambria Math" panose="02040503050406030204" pitchFamily="18" charset="0"/>
                                </a:rPr>
                                <m:t>;</m:t>
                              </m:r>
                              <m:r>
                                <a:rPr lang="fr-CA" b="0" i="1" smtClean="0">
                                  <a:solidFill>
                                    <a:schemeClr val="bg1"/>
                                  </a:solidFill>
                                  <a:latin typeface="Cambria Math" panose="02040503050406030204" pitchFamily="18" charset="0"/>
                                  <a:ea typeface="Cambria Math" panose="02040503050406030204" pitchFamily="18" charset="0"/>
                                </a:rPr>
                                <m:t>𝜆</m:t>
                              </m:r>
                            </m:e>
                          </m:d>
                        </m:e>
                      </m:func>
                      <m:r>
                        <a:rPr lang="fr-CA" b="0" i="0" smtClean="0">
                          <a:solidFill>
                            <a:schemeClr val="bg1"/>
                          </a:solidFill>
                          <a:latin typeface="Cambria Math" panose="02040503050406030204" pitchFamily="18" charset="0"/>
                        </a:rPr>
                        <m:t>]</m:t>
                      </m:r>
                    </m:oMath>
                  </m:oMathPara>
                </a14:m>
                <a:endParaRPr lang="en-US" dirty="0">
                  <a:latin typeface="Georgia" panose="02040502050405020303" pitchFamily="18" charset="0"/>
                </a:endParaRPr>
              </a:p>
            </p:txBody>
          </p:sp>
        </mc:Choice>
        <mc:Fallback xmlns="">
          <p:sp>
            <p:nvSpPr>
              <p:cNvPr id="19" name="Content Placeholder 2">
                <a:extLst>
                  <a:ext uri="{FF2B5EF4-FFF2-40B4-BE49-F238E27FC236}">
                    <a16:creationId xmlns:a16="http://schemas.microsoft.com/office/drawing/2014/main" id="{7CDDA0BE-1945-2F42-8D63-17837D84D1C4}"/>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483"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8B545D-31E0-3240-BD5D-57AB0B28FD3E}"/>
                  </a:ext>
                </a:extLst>
              </p:cNvPr>
              <p:cNvSpPr txBox="1"/>
              <p:nvPr/>
            </p:nvSpPr>
            <p:spPr>
              <a:xfrm>
                <a:off x="8911157" y="2137590"/>
                <a:ext cx="2721397" cy="15696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m:t>
                      </m:r>
                      <m:r>
                        <a:rPr lang="fr-CA" sz="2400" b="0" i="1" smtClean="0">
                          <a:solidFill>
                            <a:schemeClr val="bg1"/>
                          </a:solidFill>
                          <a:latin typeface="Cambria Math" panose="02040503050406030204" pitchFamily="18" charset="0"/>
                          <a:ea typeface="Cambria Math" panose="02040503050406030204" pitchFamily="18" charset="0"/>
                        </a:rPr>
                        <m:t>𝑃𝑅𝐸</m:t>
                      </m:r>
                    </m:oMath>
                  </m:oMathPara>
                </a14:m>
                <a:endParaRPr lang="en-US" sz="2400" dirty="0">
                  <a:solidFill>
                    <a:schemeClr val="bg1"/>
                  </a:solidFill>
                  <a:latin typeface="Georgia" panose="02040502050405020303" pitchFamily="18" charset="0"/>
                </a:endParaRPr>
              </a:p>
              <a:p>
                <a:r>
                  <a:rPr lang="en-US" sz="2400" dirty="0">
                    <a:solidFill>
                      <a:schemeClr val="bg1"/>
                    </a:solidFill>
                    <a:latin typeface="Georgia" panose="02040502050405020303" pitchFamily="18" charset="0"/>
                  </a:rPr>
                  <a:t>Pointwise</a:t>
                </a:r>
              </a:p>
              <a:p>
                <a:r>
                  <a:rPr lang="en-US" sz="2400" dirty="0">
                    <a:solidFill>
                      <a:schemeClr val="bg1"/>
                    </a:solidFill>
                    <a:latin typeface="Georgia" panose="02040502050405020303" pitchFamily="18" charset="0"/>
                  </a:rPr>
                  <a:t>Relative </a:t>
                </a:r>
                <a:br>
                  <a:rPr lang="en-US" sz="2400" dirty="0">
                    <a:solidFill>
                      <a:schemeClr val="bg1"/>
                    </a:solidFill>
                    <a:latin typeface="Georgia" panose="02040502050405020303" pitchFamily="18" charset="0"/>
                  </a:rPr>
                </a:br>
                <a:r>
                  <a:rPr lang="en-US" sz="2400" dirty="0">
                    <a:solidFill>
                      <a:schemeClr val="bg1"/>
                    </a:solidFill>
                    <a:latin typeface="Georgia" panose="02040502050405020303" pitchFamily="18" charset="0"/>
                  </a:rPr>
                  <a:t>Entropy</a:t>
                </a:r>
              </a:p>
            </p:txBody>
          </p:sp>
        </mc:Choice>
        <mc:Fallback xmlns="">
          <p:sp>
            <p:nvSpPr>
              <p:cNvPr id="20" name="TextBox 19">
                <a:extLst>
                  <a:ext uri="{FF2B5EF4-FFF2-40B4-BE49-F238E27FC236}">
                    <a16:creationId xmlns:a16="http://schemas.microsoft.com/office/drawing/2014/main" id="{B78B545D-31E0-3240-BD5D-57AB0B28FD3E}"/>
                  </a:ext>
                </a:extLst>
              </p:cNvPr>
              <p:cNvSpPr txBox="1">
                <a:spLocks noRot="1" noChangeAspect="1" noMove="1" noResize="1" noEditPoints="1" noAdjustHandles="1" noChangeArrowheads="1" noChangeShapeType="1" noTextEdit="1"/>
              </p:cNvSpPr>
              <p:nvPr/>
            </p:nvSpPr>
            <p:spPr>
              <a:xfrm>
                <a:off x="8911157" y="2137590"/>
                <a:ext cx="2721397" cy="1569660"/>
              </a:xfrm>
              <a:prstGeom prst="rect">
                <a:avLst/>
              </a:prstGeom>
              <a:blipFill>
                <a:blip r:embed="rId4"/>
                <a:stretch>
                  <a:fillRect l="-3256" b="-8871"/>
                </a:stretch>
              </a:blipFill>
            </p:spPr>
            <p:txBody>
              <a:bodyPr/>
              <a:lstStyle/>
              <a:p>
                <a:r>
                  <a:rPr lang="en-US">
                    <a:noFill/>
                  </a:rPr>
                  <a:t> </a:t>
                </a:r>
              </a:p>
            </p:txBody>
          </p:sp>
        </mc:Fallback>
      </mc:AlternateContent>
    </p:spTree>
    <p:extLst>
      <p:ext uri="{BB962C8B-B14F-4D97-AF65-F5344CB8AC3E}">
        <p14:creationId xmlns:p14="http://schemas.microsoft.com/office/powerpoint/2010/main" val="39266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14:m>
                  <m:oMath xmlns:m="http://schemas.openxmlformats.org/officeDocument/2006/math">
                    <m:r>
                      <a:rPr lang="en-US" i="1" dirty="0" smtClean="0">
                        <a:solidFill>
                          <a:schemeClr val="bg1"/>
                        </a:solidFill>
                        <a:highlight>
                          <a:srgbClr val="000000"/>
                        </a:highlight>
                        <a:latin typeface="Cambria Math" panose="02040503050406030204" pitchFamily="18" charset="0"/>
                      </a:rPr>
                      <m:t>𝑃𝑅𝐸</m:t>
                    </m:r>
                  </m:oMath>
                </a14:m>
                <a:r>
                  <a:rPr lang="en-US" dirty="0">
                    <a:solidFill>
                      <a:schemeClr val="bg1"/>
                    </a:solidFill>
                    <a:highlight>
                      <a:srgbClr val="000000"/>
                    </a:highlight>
                    <a:latin typeface="Georgia" panose="02040502050405020303" pitchFamily="18" charset="0"/>
                  </a:rPr>
                  <a:t> Applied on [C </a:t>
                </a:r>
                <a:r>
                  <a:rPr lang="en-US" sz="40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Maps</a:t>
                </a:r>
              </a:p>
            </p:txBody>
          </p:sp>
        </mc:Choice>
        <mc:Fallback xmlns="">
          <p:sp>
            <p:nvSpPr>
              <p:cNvPr id="2" name="Title 1">
                <a:extLst>
                  <a:ext uri="{FF2B5EF4-FFF2-40B4-BE49-F238E27FC236}">
                    <a16:creationId xmlns:a16="http://schemas.microsoft.com/office/drawing/2014/main" id="{45D75E2B-5FEC-52C7-5372-EE3706851378}"/>
                  </a:ext>
                </a:extLst>
              </p:cNvPr>
              <p:cNvSpPr>
                <a:spLocks noGrp="1" noRot="1" noChangeAspect="1" noMove="1" noResize="1" noEditPoints="1" noAdjustHandles="1" noChangeArrowheads="1" noChangeShapeType="1" noTextEdit="1"/>
              </p:cNvSpPr>
              <p:nvPr>
                <p:ph type="title"/>
              </p:nvPr>
            </p:nvSpPr>
            <p:spPr>
              <a:blipFill>
                <a:blip r:embed="rId3"/>
                <a:stretch>
                  <a:fillRect l="-96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a:xfrm>
            <a:off x="8991" y="1452336"/>
            <a:ext cx="3978781" cy="476510"/>
          </a:xfrm>
        </p:spPr>
        <p:txBody>
          <a:bodyPr/>
          <a:lstStyle/>
          <a:p>
            <a:pPr marL="0" indent="0">
              <a:buNone/>
            </a:pPr>
            <a:r>
              <a:rPr lang="en-US" sz="1600" dirty="0">
                <a:solidFill>
                  <a:schemeClr val="bg1"/>
                </a:solidFill>
                <a:highlight>
                  <a:srgbClr val="000000"/>
                </a:highlight>
                <a:latin typeface="Georgia" panose="02040502050405020303" pitchFamily="18" charset="0"/>
              </a:rPr>
              <a:t>From distribution of intensities…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
        <p:nvSpPr>
          <p:cNvPr id="16" name="Content Placeholder 2">
            <a:extLst>
              <a:ext uri="{FF2B5EF4-FFF2-40B4-BE49-F238E27FC236}">
                <a16:creationId xmlns:a16="http://schemas.microsoft.com/office/drawing/2014/main" id="{CDA60D45-2F70-2D4C-9396-107BD5E5FD4A}"/>
              </a:ext>
            </a:extLst>
          </p:cNvPr>
          <p:cNvSpPr txBox="1">
            <a:spLocks/>
          </p:cNvSpPr>
          <p:nvPr/>
        </p:nvSpPr>
        <p:spPr>
          <a:xfrm>
            <a:off x="9923134" y="1425314"/>
            <a:ext cx="2314200" cy="40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highlight>
                  <a:srgbClr val="000000"/>
                </a:highlight>
                <a:latin typeface="Georgia" panose="02040502050405020303" pitchFamily="18" charset="0"/>
              </a:rPr>
              <a:t>… to the PRE signature</a:t>
            </a:r>
            <a:endParaRPr lang="en-US" sz="2000" dirty="0">
              <a:solidFill>
                <a:schemeClr val="bg1"/>
              </a:solidFill>
              <a:latin typeface="Footlight MT Light" panose="0204060206030A020304" pitchFamily="18" charset="77"/>
            </a:endParaRPr>
          </a:p>
        </p:txBody>
      </p:sp>
      <p:sp>
        <p:nvSpPr>
          <p:cNvPr id="17" name="TextBox 16">
            <a:extLst>
              <a:ext uri="{FF2B5EF4-FFF2-40B4-BE49-F238E27FC236}">
                <a16:creationId xmlns:a16="http://schemas.microsoft.com/office/drawing/2014/main" id="{DD40BA8D-4CD3-E74B-A525-3839E9E749E3}"/>
              </a:ext>
            </a:extLst>
          </p:cNvPr>
          <p:cNvSpPr txBox="1"/>
          <p:nvPr/>
        </p:nvSpPr>
        <p:spPr>
          <a:xfrm>
            <a:off x="11632555" y="6086859"/>
            <a:ext cx="652678"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16</a:t>
            </a:r>
          </a:p>
        </p:txBody>
      </p:sp>
      <p:pic>
        <p:nvPicPr>
          <p:cNvPr id="6" name="Picture 2">
            <a:extLst>
              <a:ext uri="{FF2B5EF4-FFF2-40B4-BE49-F238E27FC236}">
                <a16:creationId xmlns:a16="http://schemas.microsoft.com/office/drawing/2014/main" id="{FCD830B5-BD37-EB16-0EC5-EFD79EC4A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23" y="1702653"/>
            <a:ext cx="2689209" cy="240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8FC0D99-2462-9C1A-FA03-11B3EEC89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757" y="1699701"/>
            <a:ext cx="2829603" cy="2406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585E6A70-DC57-5B5E-8859-24FBA8F002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1698" y="1699701"/>
            <a:ext cx="2880857" cy="240675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7AC6E7AD-F9B9-46E7-968F-46FA3A9BCB91}"/>
              </a:ext>
            </a:extLst>
          </p:cNvPr>
          <p:cNvSpPr/>
          <p:nvPr/>
        </p:nvSpPr>
        <p:spPr>
          <a:xfrm>
            <a:off x="3800119" y="2848155"/>
            <a:ext cx="972274" cy="121879"/>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88A30E2-0326-1BF7-9332-DCDF9601BBD7}"/>
              </a:ext>
            </a:extLst>
          </p:cNvPr>
          <p:cNvSpPr/>
          <p:nvPr/>
        </p:nvSpPr>
        <p:spPr>
          <a:xfrm>
            <a:off x="7721136" y="2845985"/>
            <a:ext cx="972274" cy="121879"/>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28B88BCE-14B3-C05A-83DD-2B7DB45F78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922" y="4282859"/>
            <a:ext cx="2689209" cy="240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4D31CCE-C025-9715-D999-1E95C4686C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4757" y="4282859"/>
            <a:ext cx="2830103" cy="2407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1864228-01A2-91C8-8D31-648D5DF24A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8276" y="4276560"/>
            <a:ext cx="2887672" cy="2406751"/>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35230E77-BF27-CB07-2A60-7A287E5BD4E9}"/>
              </a:ext>
            </a:extLst>
          </p:cNvPr>
          <p:cNvSpPr/>
          <p:nvPr/>
        </p:nvSpPr>
        <p:spPr>
          <a:xfrm>
            <a:off x="7715431" y="5364567"/>
            <a:ext cx="972274" cy="121879"/>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B576AA2C-251D-DEE8-8F5A-9502F17A2B47}"/>
              </a:ext>
            </a:extLst>
          </p:cNvPr>
          <p:cNvSpPr/>
          <p:nvPr/>
        </p:nvSpPr>
        <p:spPr>
          <a:xfrm>
            <a:off x="3798307" y="5361122"/>
            <a:ext cx="972274" cy="121879"/>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D31782-3038-843C-1797-DB407F407C48}"/>
                  </a:ext>
                </a:extLst>
              </p:cNvPr>
              <p:cNvSpPr txBox="1"/>
              <p:nvPr/>
            </p:nvSpPr>
            <p:spPr>
              <a:xfrm>
                <a:off x="278514" y="2522819"/>
                <a:ext cx="56186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smtClean="0">
                              <a:solidFill>
                                <a:schemeClr val="bg1"/>
                              </a:solidFill>
                              <a:latin typeface="Cambria Math" panose="02040503050406030204" pitchFamily="18" charset="0"/>
                            </a:rPr>
                          </m:ctrlPr>
                        </m:sSubPr>
                        <m:e>
                          <m:r>
                            <a:rPr lang="en-US" sz="3600" i="1" dirty="0" smtClean="0">
                              <a:solidFill>
                                <a:schemeClr val="bg1"/>
                              </a:solidFill>
                              <a:latin typeface="Cambria Math" panose="02040503050406030204" pitchFamily="18" charset="0"/>
                              <a:ea typeface="Cambria Math" panose="02040503050406030204" pitchFamily="18" charset="0"/>
                            </a:rPr>
                            <m:t>𝜎</m:t>
                          </m:r>
                        </m:e>
                        <m:sub>
                          <m:r>
                            <a:rPr lang="fr-CA" sz="3600" b="0" i="1" dirty="0" smtClean="0">
                              <a:solidFill>
                                <a:schemeClr val="bg1"/>
                              </a:solidFill>
                              <a:latin typeface="Cambria Math" panose="02040503050406030204" pitchFamily="18" charset="0"/>
                            </a:rPr>
                            <m:t>𝑍</m:t>
                          </m:r>
                        </m:sub>
                      </m:sSub>
                    </m:oMath>
                  </m:oMathPara>
                </a14:m>
                <a:endParaRPr lang="en-US" sz="3600" dirty="0">
                  <a:solidFill>
                    <a:schemeClr val="bg1"/>
                  </a:solidFill>
                  <a:latin typeface="Georgia" panose="02040502050405020303" pitchFamily="18" charset="0"/>
                </a:endParaRPr>
              </a:p>
            </p:txBody>
          </p:sp>
        </mc:Choice>
        <mc:Fallback xmlns="">
          <p:sp>
            <p:nvSpPr>
              <p:cNvPr id="21" name="TextBox 20">
                <a:extLst>
                  <a:ext uri="{FF2B5EF4-FFF2-40B4-BE49-F238E27FC236}">
                    <a16:creationId xmlns:a16="http://schemas.microsoft.com/office/drawing/2014/main" id="{53D31782-3038-843C-1797-DB407F407C48}"/>
                  </a:ext>
                </a:extLst>
              </p:cNvPr>
              <p:cNvSpPr txBox="1">
                <a:spLocks noRot="1" noChangeAspect="1" noMove="1" noResize="1" noEditPoints="1" noAdjustHandles="1" noChangeArrowheads="1" noChangeShapeType="1" noTextEdit="1"/>
              </p:cNvSpPr>
              <p:nvPr/>
            </p:nvSpPr>
            <p:spPr>
              <a:xfrm>
                <a:off x="278514" y="2522819"/>
                <a:ext cx="561862" cy="646331"/>
              </a:xfrm>
              <a:prstGeom prst="rect">
                <a:avLst/>
              </a:prstGeom>
              <a:blipFill>
                <a:blip r:embed="rId10"/>
                <a:stretch>
                  <a:fillRect l="-4444" r="-1333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EB1EE2-F2B5-F378-2E6F-44D90E71DB9D}"/>
                  </a:ext>
                </a:extLst>
              </p:cNvPr>
              <p:cNvSpPr txBox="1"/>
              <p:nvPr/>
            </p:nvSpPr>
            <p:spPr>
              <a:xfrm>
                <a:off x="-48494" y="5007768"/>
                <a:ext cx="404392" cy="700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smtClean="0">
                              <a:solidFill>
                                <a:schemeClr val="bg1"/>
                              </a:solidFill>
                              <a:latin typeface="Cambria Math" panose="02040503050406030204" pitchFamily="18" charset="0"/>
                            </a:rPr>
                          </m:ctrlPr>
                        </m:sSubPr>
                        <m:e>
                          <m:r>
                            <a:rPr lang="en-US" sz="3600" i="1" dirty="0" smtClean="0">
                              <a:solidFill>
                                <a:schemeClr val="bg1"/>
                              </a:solidFill>
                              <a:latin typeface="Cambria Math" panose="02040503050406030204" pitchFamily="18" charset="0"/>
                              <a:ea typeface="Cambria Math" panose="02040503050406030204" pitchFamily="18" charset="0"/>
                            </a:rPr>
                            <m:t>𝛼</m:t>
                          </m:r>
                        </m:e>
                        <m:sub>
                          <m:r>
                            <a:rPr lang="fr-CA" sz="3600" b="0" i="1" dirty="0" smtClean="0">
                              <a:solidFill>
                                <a:schemeClr val="bg1"/>
                              </a:solidFill>
                              <a:latin typeface="Cambria Math" panose="02040503050406030204" pitchFamily="18" charset="0"/>
                            </a:rPr>
                            <m:t>[</m:t>
                          </m:r>
                          <m:r>
                            <a:rPr lang="fr-CA" sz="3600" b="0" i="1" dirty="0" smtClean="0">
                              <a:solidFill>
                                <a:schemeClr val="bg1"/>
                              </a:solidFill>
                              <a:latin typeface="Cambria Math" panose="02040503050406030204" pitchFamily="18" charset="0"/>
                            </a:rPr>
                            <m:t>𝐶𝐼𝐼</m:t>
                          </m:r>
                          <m:r>
                            <a:rPr lang="fr-CA" sz="3600" b="0" i="1" dirty="0" smtClean="0">
                              <a:solidFill>
                                <a:schemeClr val="bg1"/>
                              </a:solidFill>
                              <a:latin typeface="Cambria Math" panose="02040503050406030204" pitchFamily="18" charset="0"/>
                            </a:rPr>
                            <m:t>]</m:t>
                          </m:r>
                        </m:sub>
                      </m:sSub>
                    </m:oMath>
                  </m:oMathPara>
                </a14:m>
                <a:endParaRPr lang="en-US" sz="3600" dirty="0">
                  <a:solidFill>
                    <a:schemeClr val="bg1"/>
                  </a:solidFill>
                  <a:latin typeface="Georgia" panose="02040502050405020303" pitchFamily="18" charset="0"/>
                </a:endParaRPr>
              </a:p>
            </p:txBody>
          </p:sp>
        </mc:Choice>
        <mc:Fallback xmlns="">
          <p:sp>
            <p:nvSpPr>
              <p:cNvPr id="22" name="TextBox 21">
                <a:extLst>
                  <a:ext uri="{FF2B5EF4-FFF2-40B4-BE49-F238E27FC236}">
                    <a16:creationId xmlns:a16="http://schemas.microsoft.com/office/drawing/2014/main" id="{C2EB1EE2-F2B5-F378-2E6F-44D90E71DB9D}"/>
                  </a:ext>
                </a:extLst>
              </p:cNvPr>
              <p:cNvSpPr txBox="1">
                <a:spLocks noRot="1" noChangeAspect="1" noMove="1" noResize="1" noEditPoints="1" noAdjustHandles="1" noChangeArrowheads="1" noChangeShapeType="1" noTextEdit="1"/>
              </p:cNvSpPr>
              <p:nvPr/>
            </p:nvSpPr>
            <p:spPr>
              <a:xfrm>
                <a:off x="-48494" y="5007768"/>
                <a:ext cx="404392" cy="700576"/>
              </a:xfrm>
              <a:prstGeom prst="rect">
                <a:avLst/>
              </a:prstGeom>
              <a:blipFill>
                <a:blip r:embed="rId11"/>
                <a:stretch>
                  <a:fillRect l="-6250" r="-206250" b="-14286"/>
                </a:stretch>
              </a:blipFill>
            </p:spPr>
            <p:txBody>
              <a:bodyPr/>
              <a:lstStyle/>
              <a:p>
                <a:r>
                  <a:rPr lang="en-US">
                    <a:noFill/>
                  </a:rPr>
                  <a:t> </a:t>
                </a:r>
              </a:p>
            </p:txBody>
          </p:sp>
        </mc:Fallback>
      </mc:AlternateContent>
    </p:spTree>
    <p:extLst>
      <p:ext uri="{BB962C8B-B14F-4D97-AF65-F5344CB8AC3E}">
        <p14:creationId xmlns:p14="http://schemas.microsoft.com/office/powerpoint/2010/main" val="329810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2" grpId="0" animBg="1"/>
      <p:bldP spid="15" grpId="0" animBg="1"/>
      <p:bldP spid="19" grpId="0" animBg="1"/>
      <p:bldP spid="20"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pic>
        <p:nvPicPr>
          <p:cNvPr id="2056" name="Picture 8">
            <a:extLst>
              <a:ext uri="{FF2B5EF4-FFF2-40B4-BE49-F238E27FC236}">
                <a16:creationId xmlns:a16="http://schemas.microsoft.com/office/drawing/2014/main" id="{803A4A1A-84D7-51F0-6A2E-7CA46EF8A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2633864"/>
            <a:ext cx="3699880" cy="3035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17</a:t>
            </a:r>
          </a:p>
        </p:txBody>
      </p:sp>
      <p:pic>
        <p:nvPicPr>
          <p:cNvPr id="2052" name="Picture 4">
            <a:extLst>
              <a:ext uri="{FF2B5EF4-FFF2-40B4-BE49-F238E27FC236}">
                <a16:creationId xmlns:a16="http://schemas.microsoft.com/office/drawing/2014/main" id="{5C6E81DE-CC34-49D1-BD65-FA1FB3822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642" y="2633865"/>
            <a:ext cx="3699880" cy="303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43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44FC1F42-FE46-DF67-F275-7C68F10B2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7" y="2633864"/>
            <a:ext cx="3699882" cy="3035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800754A-32C2-F2F5-56A6-F9B466C4E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33" y="2633864"/>
            <a:ext cx="3699882" cy="3035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18</a:t>
            </a:r>
          </a:p>
        </p:txBody>
      </p:sp>
      <p:sp>
        <p:nvSpPr>
          <p:cNvPr id="9" name="Content Placeholder 2">
            <a:extLst>
              <a:ext uri="{FF2B5EF4-FFF2-40B4-BE49-F238E27FC236}">
                <a16:creationId xmlns:a16="http://schemas.microsoft.com/office/drawing/2014/main" id="{CF3F2428-E11B-D58E-1BC0-053B910F2241}"/>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1442785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9852B8B1-3CC8-CFB8-00B4-FC831B6BD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2633864"/>
            <a:ext cx="3699881" cy="303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8F3AAA1-CE58-1CC1-7707-142BA892E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35" y="2633865"/>
            <a:ext cx="3699880" cy="3035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19</a:t>
            </a:r>
          </a:p>
        </p:txBody>
      </p:sp>
      <p:sp>
        <p:nvSpPr>
          <p:cNvPr id="9" name="Content Placeholder 2">
            <a:extLst>
              <a:ext uri="{FF2B5EF4-FFF2-40B4-BE49-F238E27FC236}">
                <a16:creationId xmlns:a16="http://schemas.microsoft.com/office/drawing/2014/main" id="{F38EC8F4-9B9E-AA54-B459-699A0266B242}"/>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332583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25DC-2F03-759D-29E3-B0365BF9FF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Collaborators</a:t>
            </a:r>
            <a:endParaRPr lang="en-US" dirty="0"/>
          </a:p>
        </p:txBody>
      </p:sp>
      <p:sp>
        <p:nvSpPr>
          <p:cNvPr id="3" name="Content Placeholder 2">
            <a:extLst>
              <a:ext uri="{FF2B5EF4-FFF2-40B4-BE49-F238E27FC236}">
                <a16:creationId xmlns:a16="http://schemas.microsoft.com/office/drawing/2014/main" id="{4EC5EE45-7942-369E-0DF2-AB9EF8D1BAB5}"/>
              </a:ext>
            </a:extLst>
          </p:cNvPr>
          <p:cNvSpPr>
            <a:spLocks noGrp="1"/>
          </p:cNvSpPr>
          <p:nvPr>
            <p:ph idx="1"/>
          </p:nvPr>
        </p:nvSpPr>
        <p:spPr/>
        <p:txBody>
          <a:bodyPr>
            <a:normAutofit/>
          </a:bodyPr>
          <a:lstStyle/>
          <a:p>
            <a:r>
              <a:rPr lang="en-US" dirty="0">
                <a:solidFill>
                  <a:schemeClr val="bg1"/>
                </a:solidFill>
                <a:highlight>
                  <a:srgbClr val="000000"/>
                </a:highlight>
                <a:latin typeface="Georgia" panose="02040502050405020303" pitchFamily="18" charset="0"/>
              </a:rPr>
              <a:t>Dr Dongwoo Chung (CITA, Dunlap)</a:t>
            </a:r>
          </a:p>
          <a:p>
            <a:r>
              <a:rPr lang="en-US" dirty="0">
                <a:solidFill>
                  <a:schemeClr val="bg1"/>
                </a:solidFill>
                <a:highlight>
                  <a:srgbClr val="000000"/>
                </a:highlight>
                <a:latin typeface="Georgia" panose="02040502050405020303" pitchFamily="18" charset="0"/>
              </a:rPr>
              <a:t>Prof. Dick Bond (CITA)</a:t>
            </a:r>
          </a:p>
          <a:p>
            <a:r>
              <a:rPr lang="en-US" dirty="0">
                <a:solidFill>
                  <a:schemeClr val="bg1"/>
                </a:solidFill>
                <a:highlight>
                  <a:srgbClr val="000000"/>
                </a:highlight>
                <a:latin typeface="Georgia" panose="02040502050405020303" pitchFamily="18" charset="0"/>
              </a:rPr>
              <a:t>Dr Lichen Liang (CITA)</a:t>
            </a:r>
          </a:p>
          <a:p>
            <a:r>
              <a:rPr lang="en-US" dirty="0">
                <a:solidFill>
                  <a:schemeClr val="bg1"/>
                </a:solidFill>
                <a:highlight>
                  <a:srgbClr val="000000"/>
                </a:highlight>
                <a:latin typeface="Georgia" panose="02040502050405020303" pitchFamily="18" charset="0"/>
              </a:rPr>
              <a:t>Nathan Carlson (CITA, </a:t>
            </a:r>
            <a:r>
              <a:rPr lang="en-US" dirty="0" err="1">
                <a:solidFill>
                  <a:schemeClr val="bg1"/>
                </a:solidFill>
                <a:highlight>
                  <a:srgbClr val="000000"/>
                </a:highlight>
                <a:latin typeface="Georgia" panose="02040502050405020303" pitchFamily="18" charset="0"/>
              </a:rPr>
              <a:t>UofT</a:t>
            </a:r>
            <a:r>
              <a:rPr lang="en-US" dirty="0">
                <a:solidFill>
                  <a:schemeClr val="bg1"/>
                </a:solidFill>
                <a:highlight>
                  <a:srgbClr val="000000"/>
                </a:highlight>
                <a:latin typeface="Georgia" panose="02040502050405020303" pitchFamily="18" charset="0"/>
              </a:rPr>
              <a:t>)</a:t>
            </a:r>
          </a:p>
          <a:p>
            <a:r>
              <a:rPr lang="en-US" dirty="0">
                <a:solidFill>
                  <a:schemeClr val="bg1"/>
                </a:solidFill>
                <a:highlight>
                  <a:srgbClr val="000000"/>
                </a:highlight>
                <a:latin typeface="Georgia" panose="02040502050405020303" pitchFamily="18" charset="0"/>
              </a:rPr>
              <a:t>Do</a:t>
            </a:r>
            <a:r>
              <a:rPr lang="en-CA" b="0" i="0" u="none" strike="noStrike" dirty="0" err="1">
                <a:solidFill>
                  <a:schemeClr val="bg1"/>
                </a:solidFill>
                <a:effectLst/>
                <a:highlight>
                  <a:srgbClr val="000000"/>
                </a:highlight>
                <a:latin typeface="Georgia" panose="02040502050405020303" pitchFamily="18" charset="0"/>
              </a:rPr>
              <a:t>ğ</a:t>
            </a:r>
            <a:r>
              <a:rPr lang="en-US" dirty="0">
                <a:solidFill>
                  <a:schemeClr val="bg1"/>
                </a:solidFill>
                <a:highlight>
                  <a:srgbClr val="000000"/>
                </a:highlight>
                <a:latin typeface="Georgia" panose="02040502050405020303" pitchFamily="18" charset="0"/>
              </a:rPr>
              <a:t>a </a:t>
            </a:r>
            <a:r>
              <a:rPr lang="en-US" dirty="0" err="1">
                <a:solidFill>
                  <a:schemeClr val="bg1"/>
                </a:solidFill>
                <a:highlight>
                  <a:srgbClr val="000000"/>
                </a:highlight>
                <a:latin typeface="Georgia" panose="02040502050405020303" pitchFamily="18" charset="0"/>
              </a:rPr>
              <a:t>Tolgay</a:t>
            </a:r>
            <a:r>
              <a:rPr lang="en-US" dirty="0">
                <a:solidFill>
                  <a:schemeClr val="bg1"/>
                </a:solidFill>
                <a:highlight>
                  <a:srgbClr val="000000"/>
                </a:highlight>
                <a:latin typeface="Georgia" panose="02040502050405020303" pitchFamily="18" charset="0"/>
              </a:rPr>
              <a:t> (CITA, </a:t>
            </a:r>
            <a:r>
              <a:rPr lang="en-US" dirty="0" err="1">
                <a:solidFill>
                  <a:schemeClr val="bg1"/>
                </a:solidFill>
                <a:highlight>
                  <a:srgbClr val="000000"/>
                </a:highlight>
                <a:latin typeface="Georgia" panose="02040502050405020303" pitchFamily="18" charset="0"/>
              </a:rPr>
              <a:t>UofT</a:t>
            </a:r>
            <a:r>
              <a:rPr lang="en-US" dirty="0">
                <a:solidFill>
                  <a:schemeClr val="bg1"/>
                </a:solidFill>
                <a:highlight>
                  <a:srgbClr val="000000"/>
                </a:highlight>
                <a:latin typeface="Georgia" panose="02040502050405020303" pitchFamily="18" charset="0"/>
              </a:rPr>
              <a:t>)</a:t>
            </a:r>
          </a:p>
          <a:p>
            <a:r>
              <a:rPr lang="en-US" dirty="0">
                <a:solidFill>
                  <a:schemeClr val="bg1"/>
                </a:solidFill>
                <a:highlight>
                  <a:srgbClr val="000000"/>
                </a:highlight>
                <a:latin typeface="Georgia" panose="02040502050405020303" pitchFamily="18" charset="0"/>
              </a:rPr>
              <a:t>Dr Patrick Breysse (NYU)</a:t>
            </a:r>
          </a:p>
          <a:p>
            <a:r>
              <a:rPr lang="en-US" dirty="0">
                <a:solidFill>
                  <a:schemeClr val="bg1"/>
                </a:solidFill>
                <a:highlight>
                  <a:srgbClr val="000000"/>
                </a:highlight>
                <a:latin typeface="Georgia" panose="02040502050405020303" pitchFamily="18" charset="0"/>
              </a:rPr>
              <a:t>Dr Zack Li (UC Berkley)</a:t>
            </a:r>
          </a:p>
          <a:p>
            <a:pPr marL="0" indent="0">
              <a:buNone/>
            </a:pPr>
            <a:endParaRPr lang="en-US" dirty="0">
              <a:solidFill>
                <a:schemeClr val="bg1"/>
              </a:solidFill>
              <a:highlight>
                <a:srgbClr val="000000"/>
              </a:highlight>
              <a:latin typeface="Georgia" panose="02040502050405020303" pitchFamily="18" charset="0"/>
            </a:endParaRPr>
          </a:p>
          <a:p>
            <a:endParaRPr lang="en-US" dirty="0">
              <a:solidFill>
                <a:schemeClr val="bg1"/>
              </a:solidFill>
              <a:highlight>
                <a:srgbClr val="000000"/>
              </a:highlight>
              <a:latin typeface="Georgia" panose="02040502050405020303" pitchFamily="18" charset="0"/>
            </a:endParaRPr>
          </a:p>
          <a:p>
            <a:endParaRPr lang="en-US" dirty="0"/>
          </a:p>
        </p:txBody>
      </p:sp>
      <p:pic>
        <p:nvPicPr>
          <p:cNvPr id="1026" name="Picture 2">
            <a:extLst>
              <a:ext uri="{FF2B5EF4-FFF2-40B4-BE49-F238E27FC236}">
                <a16:creationId xmlns:a16="http://schemas.microsoft.com/office/drawing/2014/main" id="{8806C246-9856-8C45-A0CC-506E7D13F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930" y="171011"/>
            <a:ext cx="2201938" cy="1654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ck Bond | l'Encyclopédie Canadienne">
            <a:extLst>
              <a:ext uri="{FF2B5EF4-FFF2-40B4-BE49-F238E27FC236}">
                <a16:creationId xmlns:a16="http://schemas.microsoft.com/office/drawing/2014/main" id="{22532E7A-2162-164C-9484-EF34112EF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656" y="398336"/>
            <a:ext cx="1270000" cy="1706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chen Liang, Ph.D. - Postdoctoral Research Scientist - Canadian Institute  for Theoretical Astrophysics | LinkedIn">
            <a:extLst>
              <a:ext uri="{FF2B5EF4-FFF2-40B4-BE49-F238E27FC236}">
                <a16:creationId xmlns:a16="http://schemas.microsoft.com/office/drawing/2014/main" id="{E5DAE531-3E45-7C4D-B30B-C7262377F1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5888" y="1960562"/>
            <a:ext cx="1389529" cy="13895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733B38-0392-AD4D-A529-36E28E57D65C}"/>
              </a:ext>
            </a:extLst>
          </p:cNvPr>
          <p:cNvPicPr>
            <a:picLocks noChangeAspect="1"/>
          </p:cNvPicPr>
          <p:nvPr/>
        </p:nvPicPr>
        <p:blipFill>
          <a:blip r:embed="rId6"/>
          <a:stretch>
            <a:fillRect/>
          </a:stretch>
        </p:blipFill>
        <p:spPr>
          <a:xfrm>
            <a:off x="9101868" y="2344876"/>
            <a:ext cx="1270000" cy="1905000"/>
          </a:xfrm>
          <a:prstGeom prst="rect">
            <a:avLst/>
          </a:prstGeom>
        </p:spPr>
      </p:pic>
      <p:pic>
        <p:nvPicPr>
          <p:cNvPr id="1032" name="Picture 8" descr="Photo de profil pour Doğa Tolgay">
            <a:extLst>
              <a:ext uri="{FF2B5EF4-FFF2-40B4-BE49-F238E27FC236}">
                <a16:creationId xmlns:a16="http://schemas.microsoft.com/office/drawing/2014/main" id="{67430F7F-B310-CD4E-A14C-C67F08781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5888" y="3445483"/>
            <a:ext cx="1389530" cy="13895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trick C. Breysse">
            <a:extLst>
              <a:ext uri="{FF2B5EF4-FFF2-40B4-BE49-F238E27FC236}">
                <a16:creationId xmlns:a16="http://schemas.microsoft.com/office/drawing/2014/main" id="{2D75965A-ABCA-4F46-9397-3634264423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5315" y="4411057"/>
            <a:ext cx="1604682" cy="16046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file image">
            <a:extLst>
              <a:ext uri="{FF2B5EF4-FFF2-40B4-BE49-F238E27FC236}">
                <a16:creationId xmlns:a16="http://schemas.microsoft.com/office/drawing/2014/main" id="{9E590D0F-8026-674F-9C3F-9393BC243A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5780" y="4930405"/>
            <a:ext cx="1750157" cy="175015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hoto de profil pour Nathan Carlson">
            <a:extLst>
              <a:ext uri="{FF2B5EF4-FFF2-40B4-BE49-F238E27FC236}">
                <a16:creationId xmlns:a16="http://schemas.microsoft.com/office/drawing/2014/main" id="{A4DBAB07-8525-E249-A71A-93DD983DB0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7933" y="2226824"/>
            <a:ext cx="2072341" cy="20723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9189171-14DF-7747-8C65-FC0B1551AD55}"/>
              </a:ext>
            </a:extLst>
          </p:cNvPr>
          <p:cNvSpPr txBox="1"/>
          <p:nvPr/>
        </p:nvSpPr>
        <p:spPr>
          <a:xfrm>
            <a:off x="11632556" y="6086859"/>
            <a:ext cx="304800" cy="523220"/>
          </a:xfrm>
          <a:prstGeom prst="rect">
            <a:avLst/>
          </a:prstGeom>
          <a:noFill/>
        </p:spPr>
        <p:txBody>
          <a:bodyPr wrap="square" rtlCol="0">
            <a:spAutoFit/>
          </a:bodyPr>
          <a:lstStyle/>
          <a:p>
            <a:r>
              <a:rPr lang="en-US" sz="2800" dirty="0">
                <a:solidFill>
                  <a:schemeClr val="bg1"/>
                </a:solidFill>
                <a:latin typeface="Georgia" panose="02040502050405020303" pitchFamily="18" charset="0"/>
              </a:rPr>
              <a:t>2</a:t>
            </a:r>
            <a:endParaRPr lang="en-US" sz="2400" dirty="0">
              <a:solidFill>
                <a:schemeClr val="bg1"/>
              </a:solidFill>
              <a:latin typeface="Georgia" panose="02040502050405020303" pitchFamily="18" charset="0"/>
            </a:endParaRPr>
          </a:p>
        </p:txBody>
      </p:sp>
      <p:pic>
        <p:nvPicPr>
          <p:cNvPr id="8194" name="Picture 2" descr="Canadian Institute for Theoretical Astrophysics - Wikipedia">
            <a:extLst>
              <a:ext uri="{FF2B5EF4-FFF2-40B4-BE49-F238E27FC236}">
                <a16:creationId xmlns:a16="http://schemas.microsoft.com/office/drawing/2014/main" id="{ECE6B6B7-C728-58BC-3D62-E06A0736C8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8137" y="630115"/>
            <a:ext cx="1210598" cy="84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225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32E416BD-DD96-8C10-027C-F782B5A80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2633865"/>
            <a:ext cx="3699880" cy="30357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25E01A3-F96F-52BE-0CF7-8E80E4ED1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35" y="2633865"/>
            <a:ext cx="3699880" cy="3035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20</a:t>
            </a:r>
          </a:p>
        </p:txBody>
      </p:sp>
      <p:sp>
        <p:nvSpPr>
          <p:cNvPr id="9" name="Content Placeholder 2">
            <a:extLst>
              <a:ext uri="{FF2B5EF4-FFF2-40B4-BE49-F238E27FC236}">
                <a16:creationId xmlns:a16="http://schemas.microsoft.com/office/drawing/2014/main" id="{D76ED045-6377-D461-34DC-22F590249A60}"/>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4068724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a:extLst>
              <a:ext uri="{FF2B5EF4-FFF2-40B4-BE49-F238E27FC236}">
                <a16:creationId xmlns:a16="http://schemas.microsoft.com/office/drawing/2014/main" id="{3D7CB863-7AD4-7AFC-32AB-D62AFDC6D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2633863"/>
            <a:ext cx="3699880" cy="30357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30FAAAB-32A1-D03D-62AA-E3BD755EE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35" y="2633865"/>
            <a:ext cx="3699880" cy="3035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21</a:t>
            </a:r>
          </a:p>
        </p:txBody>
      </p:sp>
      <p:sp>
        <p:nvSpPr>
          <p:cNvPr id="9" name="Content Placeholder 2">
            <a:extLst>
              <a:ext uri="{FF2B5EF4-FFF2-40B4-BE49-F238E27FC236}">
                <a16:creationId xmlns:a16="http://schemas.microsoft.com/office/drawing/2014/main" id="{3154B4C4-1A9E-38D9-F2EC-2AF30B26B2DC}"/>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193649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6B320BC-9086-AB6E-DA2B-6E152B2AA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2633864"/>
            <a:ext cx="3699881" cy="303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93A6F9B3-971A-8D03-32A3-99936F9F7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334" y="2633865"/>
            <a:ext cx="3699881" cy="3035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Relative Entropy</a:t>
            </a:r>
          </a:p>
        </p:txBody>
      </p:sp>
      <p:sp>
        <p:nvSpPr>
          <p:cNvPr id="7" name="TextBox 6">
            <a:extLst>
              <a:ext uri="{FF2B5EF4-FFF2-40B4-BE49-F238E27FC236}">
                <a16:creationId xmlns:a16="http://schemas.microsoft.com/office/drawing/2014/main" id="{1C0C2958-69DE-3C45-80EB-D903AE600F27}"/>
              </a:ext>
            </a:extLst>
          </p:cNvPr>
          <p:cNvSpPr txBox="1"/>
          <p:nvPr/>
        </p:nvSpPr>
        <p:spPr>
          <a:xfrm>
            <a:off x="11632555" y="6086859"/>
            <a:ext cx="684136"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22</a:t>
            </a:r>
          </a:p>
        </p:txBody>
      </p:sp>
      <p:sp>
        <p:nvSpPr>
          <p:cNvPr id="10" name="Content Placeholder 2">
            <a:extLst>
              <a:ext uri="{FF2B5EF4-FFF2-40B4-BE49-F238E27FC236}">
                <a16:creationId xmlns:a16="http://schemas.microsoft.com/office/drawing/2014/main" id="{6A743CBA-7D3D-0967-C8B7-8D89F1642928}"/>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Apply on various model’s parameters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Tree>
    <p:extLst>
      <p:ext uri="{BB962C8B-B14F-4D97-AF65-F5344CB8AC3E}">
        <p14:creationId xmlns:p14="http://schemas.microsoft.com/office/powerpoint/2010/main" val="82219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4FE2-17C6-0142-86E4-6FDCFC292D59}"/>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Summary</a:t>
            </a:r>
          </a:p>
        </p:txBody>
      </p:sp>
      <p:sp>
        <p:nvSpPr>
          <p:cNvPr id="3" name="Content Placeholder 2">
            <a:extLst>
              <a:ext uri="{FF2B5EF4-FFF2-40B4-BE49-F238E27FC236}">
                <a16:creationId xmlns:a16="http://schemas.microsoft.com/office/drawing/2014/main" id="{684C15D1-FB95-7F4A-A794-39AF4D66574E}"/>
              </a:ext>
            </a:extLst>
          </p:cNvPr>
          <p:cNvSpPr>
            <a:spLocks noGrp="1"/>
          </p:cNvSpPr>
          <p:nvPr>
            <p:ph idx="1"/>
          </p:nvPr>
        </p:nvSpPr>
        <p:spPr>
          <a:xfrm>
            <a:off x="838199" y="1825624"/>
            <a:ext cx="11268920" cy="5032375"/>
          </a:xfrm>
        </p:spPr>
        <p:txBody>
          <a:bodyPr>
            <a:normAutofit/>
          </a:bodyPr>
          <a:lstStyle/>
          <a:p>
            <a:r>
              <a:rPr lang="en-US" dirty="0">
                <a:solidFill>
                  <a:schemeClr val="bg1"/>
                </a:solidFill>
                <a:latin typeface="Georgia" panose="02040502050405020303" pitchFamily="18" charset="0"/>
              </a:rPr>
              <a:t>LIM can probe the Universe at the Epoch of Reionisation!</a:t>
            </a:r>
          </a:p>
          <a:p>
            <a:r>
              <a:rPr lang="en-US" dirty="0">
                <a:solidFill>
                  <a:schemeClr val="bg1"/>
                </a:solidFill>
                <a:latin typeface="Georgia" panose="02040502050405020303" pitchFamily="18" charset="0"/>
              </a:rPr>
              <a:t>We will soon detect [C </a:t>
            </a:r>
            <a:r>
              <a:rPr lang="en-US" sz="2400" dirty="0">
                <a:solidFill>
                  <a:schemeClr val="bg1"/>
                </a:solidFill>
                <a:latin typeface="Georgia" panose="02040502050405020303" pitchFamily="18" charset="0"/>
              </a:rPr>
              <a:t>II</a:t>
            </a:r>
            <a:r>
              <a:rPr lang="en-US" dirty="0">
                <a:solidFill>
                  <a:schemeClr val="bg1"/>
                </a:solidFill>
                <a:latin typeface="Georgia" panose="02040502050405020303" pitchFamily="18" charset="0"/>
              </a:rPr>
              <a:t>] large-scale structures!</a:t>
            </a:r>
          </a:p>
          <a:p>
            <a:r>
              <a:rPr lang="en-US" dirty="0">
                <a:solidFill>
                  <a:schemeClr val="bg1"/>
                </a:solidFill>
                <a:latin typeface="Georgia" panose="02040502050405020303" pitchFamily="18" charset="0"/>
              </a:rPr>
              <a:t>Our model brings modelling of [C </a:t>
            </a:r>
            <a:r>
              <a:rPr lang="en-US" sz="2400" dirty="0">
                <a:solidFill>
                  <a:schemeClr val="bg1"/>
                </a:solidFill>
                <a:latin typeface="Georgia" panose="02040502050405020303" pitchFamily="18" charset="0"/>
              </a:rPr>
              <a:t>II</a:t>
            </a:r>
            <a:r>
              <a:rPr lang="en-US" dirty="0">
                <a:solidFill>
                  <a:schemeClr val="bg1"/>
                </a:solidFill>
                <a:latin typeface="Georgia" panose="02040502050405020303" pitchFamily="18" charset="0"/>
              </a:rPr>
              <a:t>] to the next sophistication level!</a:t>
            </a:r>
          </a:p>
          <a:p>
            <a:r>
              <a:rPr lang="en-US" dirty="0">
                <a:solidFill>
                  <a:schemeClr val="bg1"/>
                </a:solidFill>
                <a:latin typeface="Georgia" panose="02040502050405020303" pitchFamily="18" charset="0"/>
              </a:rPr>
              <a:t>One-point statistics can extract non-Gaussian information from signal!</a:t>
            </a:r>
          </a:p>
          <a:p>
            <a:pPr lvl="1"/>
            <a:r>
              <a:rPr lang="en-US" dirty="0">
                <a:solidFill>
                  <a:schemeClr val="bg1"/>
                </a:solidFill>
                <a:latin typeface="Georgia" panose="02040502050405020303" pitchFamily="18" charset="0"/>
              </a:rPr>
              <a:t>Degeneracy in the model’s parameters encourages further development, whether that be in new statistical methods or cross-correlations</a:t>
            </a:r>
          </a:p>
          <a:p>
            <a:pPr lvl="1"/>
            <a:r>
              <a:rPr lang="en-US" dirty="0">
                <a:solidFill>
                  <a:schemeClr val="bg1"/>
                </a:solidFill>
                <a:latin typeface="Georgia" panose="02040502050405020303" pitchFamily="18" charset="0"/>
              </a:rPr>
              <a:t>There’s perspective to discriminate between astrophysical and cosmological non-Gaussian signatures</a:t>
            </a:r>
          </a:p>
          <a:p>
            <a:pPr marL="457200" lvl="1" indent="0">
              <a:buNone/>
            </a:pPr>
            <a:endParaRPr lang="en-US" dirty="0">
              <a:solidFill>
                <a:schemeClr val="bg1"/>
              </a:solidFill>
              <a:latin typeface="Georgia" panose="02040502050405020303" pitchFamily="18" charset="0"/>
            </a:endParaRPr>
          </a:p>
          <a:p>
            <a:pPr marL="457200" lvl="1" indent="0">
              <a:buNone/>
            </a:pPr>
            <a:r>
              <a:rPr lang="en-US" dirty="0">
                <a:solidFill>
                  <a:schemeClr val="bg1"/>
                </a:solidFill>
                <a:latin typeface="Georgia" panose="02040502050405020303" pitchFamily="18" charset="0"/>
              </a:rPr>
              <a:t>Paper reference: arXiv:2309.15733 (submitted to MNRAS)</a:t>
            </a:r>
          </a:p>
          <a:p>
            <a:pPr marL="457200" lvl="1" indent="0">
              <a:buNone/>
            </a:pPr>
            <a:r>
              <a:rPr lang="en-US" dirty="0">
                <a:solidFill>
                  <a:schemeClr val="bg1"/>
                </a:solidFill>
                <a:latin typeface="Georgia" panose="02040502050405020303" pitchFamily="18" charset="0"/>
                <a:hlinkClick r:id="rId3"/>
              </a:rPr>
              <a:t>https://arxiv.org/pdf/2309.15733.pdf</a:t>
            </a:r>
            <a:r>
              <a:rPr lang="en-US" dirty="0">
                <a:solidFill>
                  <a:schemeClr val="bg1"/>
                </a:solidFill>
                <a:latin typeface="Georgia" panose="02040502050405020303" pitchFamily="18" charset="0"/>
              </a:rPr>
              <a:t> </a:t>
            </a:r>
          </a:p>
          <a:p>
            <a:endParaRPr lang="en-US" dirty="0">
              <a:solidFill>
                <a:schemeClr val="bg1"/>
              </a:solidFill>
              <a:latin typeface="Georgia" panose="02040502050405020303" pitchFamily="18" charset="0"/>
            </a:endParaRPr>
          </a:p>
        </p:txBody>
      </p:sp>
      <p:sp>
        <p:nvSpPr>
          <p:cNvPr id="4" name="TextBox 3">
            <a:extLst>
              <a:ext uri="{FF2B5EF4-FFF2-40B4-BE49-F238E27FC236}">
                <a16:creationId xmlns:a16="http://schemas.microsoft.com/office/drawing/2014/main" id="{0FF5FAFE-8564-9640-836F-502C9B7D21AB}"/>
              </a:ext>
            </a:extLst>
          </p:cNvPr>
          <p:cNvSpPr txBox="1"/>
          <p:nvPr/>
        </p:nvSpPr>
        <p:spPr>
          <a:xfrm>
            <a:off x="11632555" y="6086859"/>
            <a:ext cx="559445"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23</a:t>
            </a:r>
          </a:p>
        </p:txBody>
      </p:sp>
    </p:spTree>
    <p:extLst>
      <p:ext uri="{BB962C8B-B14F-4D97-AF65-F5344CB8AC3E}">
        <p14:creationId xmlns:p14="http://schemas.microsoft.com/office/powerpoint/2010/main" val="3605991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AECB2E3-2652-484A-9773-D73CBB74A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12" y="599330"/>
            <a:ext cx="9534861" cy="536335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7706DA5C-5C60-9740-A4BF-C4F4C5B69D04}"/>
              </a:ext>
            </a:extLst>
          </p:cNvPr>
          <p:cNvSpPr txBox="1">
            <a:spLocks/>
          </p:cNvSpPr>
          <p:nvPr/>
        </p:nvSpPr>
        <p:spPr>
          <a:xfrm>
            <a:off x="838200" y="365125"/>
            <a:ext cx="4357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highlight>
                  <a:srgbClr val="000000"/>
                </a:highlight>
                <a:latin typeface="Georgia" panose="02040502050405020303" pitchFamily="18" charset="0"/>
              </a:rPr>
              <a:t>FIRE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583D96-12CC-9C41-BF76-65A9596B6B77}"/>
                  </a:ext>
                </a:extLst>
              </p:cNvPr>
              <p:cNvSpPr txBox="1"/>
              <p:nvPr/>
            </p:nvSpPr>
            <p:spPr>
              <a:xfrm>
                <a:off x="125155" y="2186214"/>
                <a:ext cx="4560430" cy="7584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CA" sz="2000" i="1" smtClean="0">
                              <a:solidFill>
                                <a:schemeClr val="bg1"/>
                              </a:solidFill>
                              <a:highlight>
                                <a:srgbClr val="000000"/>
                              </a:highlight>
                              <a:latin typeface="Cambria Math" panose="02040503050406030204" pitchFamily="18" charset="0"/>
                            </a:rPr>
                          </m:ctrlPr>
                        </m:fPr>
                        <m:num>
                          <m:sSub>
                            <m:sSubPr>
                              <m:ctrlPr>
                                <a:rPr lang="en-CA" sz="2000" i="1">
                                  <a:solidFill>
                                    <a:schemeClr val="bg1"/>
                                  </a:solidFill>
                                  <a:highlight>
                                    <a:srgbClr val="000000"/>
                                  </a:highlight>
                                  <a:latin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rPr>
                                <m:t>𝐿</m:t>
                              </m:r>
                            </m:e>
                            <m:sub>
                              <m:d>
                                <m:dPr>
                                  <m:begChr m:val="["/>
                                  <m:endChr m:val="]"/>
                                  <m:ctrlPr>
                                    <a:rPr lang="en-CA" sz="2000" i="1">
                                      <a:solidFill>
                                        <a:schemeClr val="bg1"/>
                                      </a:solidFill>
                                      <a:highlight>
                                        <a:srgbClr val="000000"/>
                                      </a:highlight>
                                      <a:latin typeface="Cambria Math" panose="02040503050406030204" pitchFamily="18" charset="0"/>
                                    </a:rPr>
                                  </m:ctrlPr>
                                </m:dPr>
                                <m:e>
                                  <m:r>
                                    <a:rPr lang="en-CA" sz="2000" i="1">
                                      <a:solidFill>
                                        <a:schemeClr val="bg1"/>
                                      </a:solidFill>
                                      <a:highlight>
                                        <a:srgbClr val="000000"/>
                                      </a:highlight>
                                      <a:latin typeface="Cambria Math" panose="02040503050406030204" pitchFamily="18" charset="0"/>
                                    </a:rPr>
                                    <m:t>𝐶𝐼𝐼</m:t>
                                  </m:r>
                                </m:e>
                              </m:d>
                            </m:sub>
                          </m:sSub>
                          <m:r>
                            <a:rPr lang="en-CA" sz="2000" i="1">
                              <a:solidFill>
                                <a:schemeClr val="bg1"/>
                              </a:solidFill>
                              <a:highlight>
                                <a:srgbClr val="000000"/>
                              </a:highlight>
                              <a:latin typeface="Cambria Math" panose="02040503050406030204" pitchFamily="18" charset="0"/>
                            </a:rPr>
                            <m:t>/</m:t>
                          </m:r>
                          <m:sSub>
                            <m:sSubPr>
                              <m:ctrlPr>
                                <a:rPr lang="en-CA" sz="2000" i="1">
                                  <a:solidFill>
                                    <a:schemeClr val="bg1"/>
                                  </a:solidFill>
                                  <a:highlight>
                                    <a:srgbClr val="000000"/>
                                  </a:highlight>
                                  <a:latin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rPr>
                                <m:t>𝐿</m:t>
                              </m:r>
                            </m:e>
                            <m:sub>
                              <m:r>
                                <a:rPr lang="en-CA" sz="2000" i="1">
                                  <a:solidFill>
                                    <a:schemeClr val="bg1"/>
                                  </a:solidFill>
                                  <a:highlight>
                                    <a:srgbClr val="000000"/>
                                  </a:highlight>
                                  <a:latin typeface="Cambria Math" panose="02040503050406030204" pitchFamily="18" charset="0"/>
                                  <a:ea typeface="Cambria Math" panose="02040503050406030204" pitchFamily="18" charset="0"/>
                                </a:rPr>
                                <m:t>⊙</m:t>
                              </m:r>
                            </m:sub>
                          </m:sSub>
                        </m:num>
                        <m:den>
                          <m:r>
                            <a:rPr lang="en-CA" sz="2000" i="1">
                              <a:solidFill>
                                <a:schemeClr val="bg1"/>
                              </a:solidFill>
                              <a:highlight>
                                <a:srgbClr val="000000"/>
                              </a:highlight>
                              <a:latin typeface="Cambria Math" panose="02040503050406030204" pitchFamily="18" charset="0"/>
                            </a:rPr>
                            <m:t>𝑆𝐹𝑅</m:t>
                          </m:r>
                          <m:r>
                            <a:rPr lang="en-CA" sz="2000" i="1">
                              <a:solidFill>
                                <a:schemeClr val="bg1"/>
                              </a:solidFill>
                              <a:highlight>
                                <a:srgbClr val="000000"/>
                              </a:highlight>
                              <a:latin typeface="Cambria Math" panose="02040503050406030204" pitchFamily="18" charset="0"/>
                            </a:rPr>
                            <m:t>/(</m:t>
                          </m:r>
                          <m:sSub>
                            <m:sSubPr>
                              <m:ctrlPr>
                                <a:rPr lang="en-CA" sz="2000" i="1">
                                  <a:solidFill>
                                    <a:schemeClr val="bg1"/>
                                  </a:solidFill>
                                  <a:highlight>
                                    <a:srgbClr val="000000"/>
                                  </a:highlight>
                                  <a:latin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rPr>
                                <m:t>𝑀</m:t>
                              </m:r>
                            </m:e>
                            <m:sub>
                              <m:r>
                                <a:rPr lang="en-CA" sz="2000" i="1">
                                  <a:solidFill>
                                    <a:schemeClr val="bg1"/>
                                  </a:solidFill>
                                  <a:highlight>
                                    <a:srgbClr val="000000"/>
                                  </a:highlight>
                                  <a:latin typeface="Cambria Math" panose="02040503050406030204" pitchFamily="18" charset="0"/>
                                  <a:ea typeface="Cambria Math" panose="02040503050406030204" pitchFamily="18" charset="0"/>
                                </a:rPr>
                                <m:t>⊙</m:t>
                              </m:r>
                            </m:sub>
                          </m:sSub>
                          <m:r>
                            <a:rPr lang="en-CA" sz="2000" i="1">
                              <a:solidFill>
                                <a:schemeClr val="bg1"/>
                              </a:solidFill>
                              <a:highlight>
                                <a:srgbClr val="000000"/>
                              </a:highlight>
                              <a:latin typeface="Cambria Math" panose="02040503050406030204" pitchFamily="18" charset="0"/>
                            </a:rPr>
                            <m:t> </m:t>
                          </m:r>
                          <m:sSup>
                            <m:sSupPr>
                              <m:ctrlPr>
                                <a:rPr lang="en-CA" sz="2000" i="1">
                                  <a:solidFill>
                                    <a:schemeClr val="bg1"/>
                                  </a:solidFill>
                                  <a:highlight>
                                    <a:srgbClr val="000000"/>
                                  </a:highlight>
                                  <a:latin typeface="Cambria Math" panose="02040503050406030204" pitchFamily="18" charset="0"/>
                                </a:rPr>
                              </m:ctrlPr>
                            </m:sSupPr>
                            <m:e>
                              <m:r>
                                <a:rPr lang="en-CA" sz="2000" i="1">
                                  <a:solidFill>
                                    <a:schemeClr val="bg1"/>
                                  </a:solidFill>
                                  <a:highlight>
                                    <a:srgbClr val="000000"/>
                                  </a:highlight>
                                  <a:latin typeface="Cambria Math" panose="02040503050406030204" pitchFamily="18" charset="0"/>
                                </a:rPr>
                                <m:t> </m:t>
                              </m:r>
                              <m:r>
                                <a:rPr lang="en-CA" sz="2000" i="1">
                                  <a:solidFill>
                                    <a:schemeClr val="bg1"/>
                                  </a:solidFill>
                                  <a:highlight>
                                    <a:srgbClr val="000000"/>
                                  </a:highlight>
                                  <a:latin typeface="Cambria Math" panose="02040503050406030204" pitchFamily="18" charset="0"/>
                                </a:rPr>
                                <m:t>𝑦𝑟</m:t>
                              </m:r>
                            </m:e>
                            <m:sup>
                              <m:r>
                                <a:rPr lang="en-CA" sz="2000" i="1">
                                  <a:solidFill>
                                    <a:schemeClr val="bg1"/>
                                  </a:solidFill>
                                  <a:highlight>
                                    <a:srgbClr val="000000"/>
                                  </a:highlight>
                                  <a:latin typeface="Cambria Math" panose="02040503050406030204" pitchFamily="18" charset="0"/>
                                </a:rPr>
                                <m:t>−1</m:t>
                              </m:r>
                            </m:sup>
                          </m:sSup>
                          <m:r>
                            <a:rPr lang="en-CA" sz="2000" i="1">
                              <a:solidFill>
                                <a:schemeClr val="bg1"/>
                              </a:solidFill>
                              <a:highlight>
                                <a:srgbClr val="000000"/>
                              </a:highlight>
                              <a:latin typeface="Cambria Math" panose="02040503050406030204" pitchFamily="18" charset="0"/>
                            </a:rPr>
                            <m:t>)</m:t>
                          </m:r>
                        </m:den>
                      </m:f>
                      <m:r>
                        <a:rPr lang="en-CA" sz="2000" i="1">
                          <a:solidFill>
                            <a:schemeClr val="bg1"/>
                          </a:solidFill>
                          <a:highlight>
                            <a:srgbClr val="000000"/>
                          </a:highlight>
                          <a:latin typeface="Cambria Math" panose="02040503050406030204" pitchFamily="18" charset="0"/>
                          <a:ea typeface="Cambria Math" panose="02040503050406030204" pitchFamily="18" charset="0"/>
                        </a:rPr>
                        <m:t>∝</m:t>
                      </m:r>
                      <m:sSub>
                        <m:sSubPr>
                          <m:ctrlPr>
                            <a:rPr lang="en-CA" sz="2000" i="1">
                              <a:solidFill>
                                <a:schemeClr val="bg1"/>
                              </a:solidFill>
                              <a:highlight>
                                <a:srgbClr val="000000"/>
                              </a:highlight>
                              <a:latin typeface="Cambria Math" panose="02040503050406030204" pitchFamily="18" charset="0"/>
                              <a:ea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ea typeface="Cambria Math" panose="02040503050406030204" pitchFamily="18" charset="0"/>
                            </a:rPr>
                            <m:t>𝑓</m:t>
                          </m:r>
                        </m:e>
                        <m:sub>
                          <m:d>
                            <m:dPr>
                              <m:begChr m:val="["/>
                              <m:endChr m:val="]"/>
                              <m:ctrlPr>
                                <a:rPr lang="en-CA" sz="2000" i="1">
                                  <a:solidFill>
                                    <a:schemeClr val="bg1"/>
                                  </a:solidFill>
                                  <a:highlight>
                                    <a:srgbClr val="000000"/>
                                  </a:highlight>
                                  <a:latin typeface="Cambria Math" panose="02040503050406030204" pitchFamily="18" charset="0"/>
                                  <a:ea typeface="Cambria Math" panose="02040503050406030204" pitchFamily="18" charset="0"/>
                                </a:rPr>
                              </m:ctrlPr>
                            </m:dPr>
                            <m:e>
                              <m:r>
                                <a:rPr lang="en-CA" sz="2000" i="1">
                                  <a:solidFill>
                                    <a:schemeClr val="bg1"/>
                                  </a:solidFill>
                                  <a:highlight>
                                    <a:srgbClr val="000000"/>
                                  </a:highlight>
                                  <a:latin typeface="Cambria Math" panose="02040503050406030204" pitchFamily="18" charset="0"/>
                                  <a:ea typeface="Cambria Math" panose="02040503050406030204" pitchFamily="18" charset="0"/>
                                </a:rPr>
                                <m:t>𝐶𝐼𝐼</m:t>
                              </m:r>
                            </m:e>
                          </m:d>
                        </m:sub>
                      </m:sSub>
                      <m:sSub>
                        <m:sSubPr>
                          <m:ctrlPr>
                            <a:rPr lang="en-CA" sz="2000" i="1">
                              <a:solidFill>
                                <a:schemeClr val="bg1"/>
                              </a:solidFill>
                              <a:highlight>
                                <a:srgbClr val="000000"/>
                              </a:highlight>
                              <a:latin typeface="Cambria Math" panose="02040503050406030204" pitchFamily="18" charset="0"/>
                            </a:rPr>
                          </m:ctrlPr>
                        </m:sSubPr>
                        <m:e>
                          <m:bar>
                            <m:barPr>
                              <m:pos m:val="top"/>
                              <m:ctrlPr>
                                <a:rPr lang="en-CA" sz="2000" i="1">
                                  <a:solidFill>
                                    <a:schemeClr val="bg1"/>
                                  </a:solidFill>
                                  <a:highlight>
                                    <a:srgbClr val="000000"/>
                                  </a:highlight>
                                  <a:latin typeface="Cambria Math" panose="02040503050406030204" pitchFamily="18" charset="0"/>
                                </a:rPr>
                              </m:ctrlPr>
                            </m:barPr>
                            <m:e>
                              <m:r>
                                <a:rPr lang="en-CA" sz="2000" i="1">
                                  <a:solidFill>
                                    <a:schemeClr val="bg1"/>
                                  </a:solidFill>
                                  <a:highlight>
                                    <a:srgbClr val="000000"/>
                                  </a:highlight>
                                  <a:latin typeface="Cambria Math" panose="02040503050406030204" pitchFamily="18" charset="0"/>
                                </a:rPr>
                                <m:t>𝑍</m:t>
                              </m:r>
                            </m:e>
                          </m:bar>
                        </m:e>
                        <m:sub>
                          <m:r>
                            <a:rPr lang="en-CA" sz="2000" i="1">
                              <a:solidFill>
                                <a:schemeClr val="bg1"/>
                              </a:solidFill>
                              <a:highlight>
                                <a:srgbClr val="000000"/>
                              </a:highlight>
                              <a:latin typeface="Cambria Math" panose="02040503050406030204" pitchFamily="18" charset="0"/>
                            </a:rPr>
                            <m:t>𝑔𝑎𝑠</m:t>
                          </m:r>
                        </m:sub>
                      </m:sSub>
                      <m:sSub>
                        <m:sSubPr>
                          <m:ctrlPr>
                            <a:rPr lang="en-CA" sz="2000" i="1">
                              <a:solidFill>
                                <a:schemeClr val="bg1"/>
                              </a:solidFill>
                              <a:highlight>
                                <a:srgbClr val="000000"/>
                              </a:highlight>
                              <a:latin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rPr>
                            <m:t>𝑡</m:t>
                          </m:r>
                        </m:e>
                        <m:sub>
                          <m:r>
                            <a:rPr lang="en-CA" sz="2000" i="1">
                              <a:solidFill>
                                <a:schemeClr val="bg1"/>
                              </a:solidFill>
                              <a:highlight>
                                <a:srgbClr val="000000"/>
                              </a:highlight>
                              <a:latin typeface="Cambria Math" panose="02040503050406030204" pitchFamily="18" charset="0"/>
                            </a:rPr>
                            <m:t>𝑑𝑒𝑝</m:t>
                          </m:r>
                        </m:sub>
                      </m:sSub>
                      <m:sSub>
                        <m:sSubPr>
                          <m:ctrlPr>
                            <a:rPr lang="en-CA" sz="2000" i="1">
                              <a:solidFill>
                                <a:schemeClr val="bg1"/>
                              </a:solidFill>
                              <a:highlight>
                                <a:srgbClr val="000000"/>
                              </a:highlight>
                              <a:latin typeface="Cambria Math" panose="02040503050406030204" pitchFamily="18" charset="0"/>
                            </a:rPr>
                          </m:ctrlPr>
                        </m:sSubPr>
                        <m:e>
                          <m:bar>
                            <m:barPr>
                              <m:pos m:val="top"/>
                              <m:ctrlPr>
                                <a:rPr lang="en-CA" sz="2000" i="1">
                                  <a:solidFill>
                                    <a:schemeClr val="bg1"/>
                                  </a:solidFill>
                                  <a:highlight>
                                    <a:srgbClr val="000000"/>
                                  </a:highlight>
                                  <a:latin typeface="Cambria Math" panose="02040503050406030204" pitchFamily="18" charset="0"/>
                                </a:rPr>
                              </m:ctrlPr>
                            </m:barPr>
                            <m:e>
                              <m:r>
                                <a:rPr lang="en-CA" sz="2000" i="1">
                                  <a:solidFill>
                                    <a:schemeClr val="bg1"/>
                                  </a:solidFill>
                                  <a:highlight>
                                    <a:srgbClr val="000000"/>
                                  </a:highlight>
                                  <a:latin typeface="Cambria Math" panose="02040503050406030204" pitchFamily="18" charset="0"/>
                                </a:rPr>
                                <m:t>𝑛</m:t>
                              </m:r>
                            </m:e>
                          </m:bar>
                        </m:e>
                        <m:sub>
                          <m:r>
                            <a:rPr lang="en-CA" sz="2000" i="1">
                              <a:solidFill>
                                <a:schemeClr val="bg1"/>
                              </a:solidFill>
                              <a:highlight>
                                <a:srgbClr val="000000"/>
                              </a:highlight>
                              <a:latin typeface="Cambria Math" panose="02040503050406030204" pitchFamily="18" charset="0"/>
                            </a:rPr>
                            <m:t>𝑔𝑎𝑠</m:t>
                          </m:r>
                        </m:sub>
                      </m:sSub>
                    </m:oMath>
                  </m:oMathPara>
                </a14:m>
                <a:endParaRPr lang="en-US" sz="2000" dirty="0">
                  <a:highlight>
                    <a:srgbClr val="000000"/>
                  </a:highlight>
                </a:endParaRPr>
              </a:p>
            </p:txBody>
          </p:sp>
        </mc:Choice>
        <mc:Fallback xmlns="">
          <p:sp>
            <p:nvSpPr>
              <p:cNvPr id="14" name="TextBox 13">
                <a:extLst>
                  <a:ext uri="{FF2B5EF4-FFF2-40B4-BE49-F238E27FC236}">
                    <a16:creationId xmlns:a16="http://schemas.microsoft.com/office/drawing/2014/main" id="{7F583D96-12CC-9C41-BF76-65A9596B6B77}"/>
                  </a:ext>
                </a:extLst>
              </p:cNvPr>
              <p:cNvSpPr txBox="1">
                <a:spLocks noRot="1" noChangeAspect="1" noMove="1" noResize="1" noEditPoints="1" noAdjustHandles="1" noChangeArrowheads="1" noChangeShapeType="1" noTextEdit="1"/>
              </p:cNvSpPr>
              <p:nvPr/>
            </p:nvSpPr>
            <p:spPr>
              <a:xfrm>
                <a:off x="125155" y="2186214"/>
                <a:ext cx="4560430" cy="758413"/>
              </a:xfrm>
              <a:prstGeom prst="rect">
                <a:avLst/>
              </a:prstGeom>
              <a:blipFill>
                <a:blip r:embed="rId4"/>
                <a:stretch>
                  <a:fillRect b="-83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6C76EC-D904-A245-A6F8-61872D01D184}"/>
              </a:ext>
            </a:extLst>
          </p:cNvPr>
          <p:cNvSpPr/>
          <p:nvPr/>
        </p:nvSpPr>
        <p:spPr>
          <a:xfrm>
            <a:off x="125154" y="2083801"/>
            <a:ext cx="4746120" cy="1038938"/>
          </a:xfrm>
          <a:custGeom>
            <a:avLst/>
            <a:gdLst>
              <a:gd name="connsiteX0" fmla="*/ 0 w 4746120"/>
              <a:gd name="connsiteY0" fmla="*/ 0 h 1038938"/>
              <a:gd name="connsiteX1" fmla="*/ 630556 w 4746120"/>
              <a:gd name="connsiteY1" fmla="*/ 0 h 1038938"/>
              <a:gd name="connsiteX2" fmla="*/ 1166189 w 4746120"/>
              <a:gd name="connsiteY2" fmla="*/ 0 h 1038938"/>
              <a:gd name="connsiteX3" fmla="*/ 1939129 w 4746120"/>
              <a:gd name="connsiteY3" fmla="*/ 0 h 1038938"/>
              <a:gd name="connsiteX4" fmla="*/ 2569685 w 4746120"/>
              <a:gd name="connsiteY4" fmla="*/ 0 h 1038938"/>
              <a:gd name="connsiteX5" fmla="*/ 3200241 w 4746120"/>
              <a:gd name="connsiteY5" fmla="*/ 0 h 1038938"/>
              <a:gd name="connsiteX6" fmla="*/ 3973180 w 4746120"/>
              <a:gd name="connsiteY6" fmla="*/ 0 h 1038938"/>
              <a:gd name="connsiteX7" fmla="*/ 4746120 w 4746120"/>
              <a:gd name="connsiteY7" fmla="*/ 0 h 1038938"/>
              <a:gd name="connsiteX8" fmla="*/ 4746120 w 4746120"/>
              <a:gd name="connsiteY8" fmla="*/ 540248 h 1038938"/>
              <a:gd name="connsiteX9" fmla="*/ 4746120 w 4746120"/>
              <a:gd name="connsiteY9" fmla="*/ 1038938 h 1038938"/>
              <a:gd name="connsiteX10" fmla="*/ 4163025 w 4746120"/>
              <a:gd name="connsiteY10" fmla="*/ 1038938 h 1038938"/>
              <a:gd name="connsiteX11" fmla="*/ 3485008 w 4746120"/>
              <a:gd name="connsiteY11" fmla="*/ 1038938 h 1038938"/>
              <a:gd name="connsiteX12" fmla="*/ 2854452 w 4746120"/>
              <a:gd name="connsiteY12" fmla="*/ 1038938 h 1038938"/>
              <a:gd name="connsiteX13" fmla="*/ 2081513 w 4746120"/>
              <a:gd name="connsiteY13" fmla="*/ 1038938 h 1038938"/>
              <a:gd name="connsiteX14" fmla="*/ 1308573 w 4746120"/>
              <a:gd name="connsiteY14" fmla="*/ 1038938 h 1038938"/>
              <a:gd name="connsiteX15" fmla="*/ 725478 w 4746120"/>
              <a:gd name="connsiteY15" fmla="*/ 1038938 h 1038938"/>
              <a:gd name="connsiteX16" fmla="*/ 0 w 4746120"/>
              <a:gd name="connsiteY16" fmla="*/ 1038938 h 1038938"/>
              <a:gd name="connsiteX17" fmla="*/ 0 w 4746120"/>
              <a:gd name="connsiteY17" fmla="*/ 498690 h 1038938"/>
              <a:gd name="connsiteX18" fmla="*/ 0 w 4746120"/>
              <a:gd name="connsiteY18" fmla="*/ 0 h 10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6120" h="1038938" extrusionOk="0">
                <a:moveTo>
                  <a:pt x="0" y="0"/>
                </a:moveTo>
                <a:cubicBezTo>
                  <a:pt x="313115" y="-5328"/>
                  <a:pt x="330761" y="31488"/>
                  <a:pt x="630556" y="0"/>
                </a:cubicBezTo>
                <a:cubicBezTo>
                  <a:pt x="930351" y="-31488"/>
                  <a:pt x="959878" y="14989"/>
                  <a:pt x="1166189" y="0"/>
                </a:cubicBezTo>
                <a:cubicBezTo>
                  <a:pt x="1372500" y="-14989"/>
                  <a:pt x="1608376" y="14706"/>
                  <a:pt x="1939129" y="0"/>
                </a:cubicBezTo>
                <a:cubicBezTo>
                  <a:pt x="2269882" y="-14706"/>
                  <a:pt x="2342974" y="1889"/>
                  <a:pt x="2569685" y="0"/>
                </a:cubicBezTo>
                <a:cubicBezTo>
                  <a:pt x="2796396" y="-1889"/>
                  <a:pt x="2945531" y="21653"/>
                  <a:pt x="3200241" y="0"/>
                </a:cubicBezTo>
                <a:cubicBezTo>
                  <a:pt x="3454951" y="-21653"/>
                  <a:pt x="3605608" y="10082"/>
                  <a:pt x="3973180" y="0"/>
                </a:cubicBezTo>
                <a:cubicBezTo>
                  <a:pt x="4340752" y="-10082"/>
                  <a:pt x="4507812" y="6814"/>
                  <a:pt x="4746120" y="0"/>
                </a:cubicBezTo>
                <a:cubicBezTo>
                  <a:pt x="4772013" y="109023"/>
                  <a:pt x="4731467" y="351123"/>
                  <a:pt x="4746120" y="540248"/>
                </a:cubicBezTo>
                <a:cubicBezTo>
                  <a:pt x="4760773" y="729373"/>
                  <a:pt x="4768040" y="860212"/>
                  <a:pt x="4746120" y="1038938"/>
                </a:cubicBezTo>
                <a:cubicBezTo>
                  <a:pt x="4568148" y="1058836"/>
                  <a:pt x="4436007" y="1040761"/>
                  <a:pt x="4163025" y="1038938"/>
                </a:cubicBezTo>
                <a:cubicBezTo>
                  <a:pt x="3890043" y="1037115"/>
                  <a:pt x="3781366" y="1050560"/>
                  <a:pt x="3485008" y="1038938"/>
                </a:cubicBezTo>
                <a:cubicBezTo>
                  <a:pt x="3188650" y="1027316"/>
                  <a:pt x="3118866" y="1059203"/>
                  <a:pt x="2854452" y="1038938"/>
                </a:cubicBezTo>
                <a:cubicBezTo>
                  <a:pt x="2590038" y="1018673"/>
                  <a:pt x="2376363" y="1013567"/>
                  <a:pt x="2081513" y="1038938"/>
                </a:cubicBezTo>
                <a:cubicBezTo>
                  <a:pt x="1786663" y="1064309"/>
                  <a:pt x="1650586" y="1075758"/>
                  <a:pt x="1308573" y="1038938"/>
                </a:cubicBezTo>
                <a:cubicBezTo>
                  <a:pt x="966560" y="1002118"/>
                  <a:pt x="847026" y="1014454"/>
                  <a:pt x="725478" y="1038938"/>
                </a:cubicBezTo>
                <a:cubicBezTo>
                  <a:pt x="603930" y="1063422"/>
                  <a:pt x="323200" y="1039243"/>
                  <a:pt x="0" y="1038938"/>
                </a:cubicBezTo>
                <a:cubicBezTo>
                  <a:pt x="4832" y="803765"/>
                  <a:pt x="-23260" y="731364"/>
                  <a:pt x="0" y="498690"/>
                </a:cubicBezTo>
                <a:cubicBezTo>
                  <a:pt x="23260" y="266016"/>
                  <a:pt x="2111" y="150229"/>
                  <a:pt x="0" y="0"/>
                </a:cubicBezTo>
                <a:close/>
              </a:path>
            </a:pathLst>
          </a:custGeom>
          <a:noFill/>
          <a:ln w="63500">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4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Results</a:t>
            </a:r>
          </a:p>
        </p:txBody>
      </p:sp>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p:txBody>
          <a:bodyPr/>
          <a:lstStyle/>
          <a:p>
            <a:r>
              <a:rPr lang="en-US" dirty="0">
                <a:solidFill>
                  <a:schemeClr val="bg1"/>
                </a:solidFill>
                <a:highlight>
                  <a:srgbClr val="000000"/>
                </a:highlight>
                <a:latin typeface="Georgia" panose="02040502050405020303" pitchFamily="18" charset="0"/>
              </a:rPr>
              <a:t>Stacking over LBGs</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pic>
        <p:nvPicPr>
          <p:cNvPr id="6" name="Picture 5">
            <a:extLst>
              <a:ext uri="{FF2B5EF4-FFF2-40B4-BE49-F238E27FC236}">
                <a16:creationId xmlns:a16="http://schemas.microsoft.com/office/drawing/2014/main" id="{46027F44-EF8F-E432-1880-E5FFA2BF492A}"/>
              </a:ext>
            </a:extLst>
          </p:cNvPr>
          <p:cNvPicPr>
            <a:picLocks noChangeAspect="1"/>
          </p:cNvPicPr>
          <p:nvPr/>
        </p:nvPicPr>
        <p:blipFill>
          <a:blip r:embed="rId3"/>
          <a:stretch>
            <a:fillRect/>
          </a:stretch>
        </p:blipFill>
        <p:spPr>
          <a:xfrm>
            <a:off x="6319520" y="681037"/>
            <a:ext cx="5034280" cy="5609626"/>
          </a:xfrm>
          <a:prstGeom prst="rect">
            <a:avLst/>
          </a:prstGeom>
        </p:spPr>
      </p:pic>
    </p:spTree>
    <p:extLst>
      <p:ext uri="{BB962C8B-B14F-4D97-AF65-F5344CB8AC3E}">
        <p14:creationId xmlns:p14="http://schemas.microsoft.com/office/powerpoint/2010/main" val="123662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Instrumental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a:xfrm>
                <a:off x="838200" y="1825624"/>
                <a:ext cx="10515600" cy="5423315"/>
              </a:xfrm>
            </p:spPr>
            <p:txBody>
              <a:bodyPr>
                <a:normAutofit/>
              </a:bodyPr>
              <a:lstStyle/>
              <a:p>
                <a:r>
                  <a:rPr lang="en-US" sz="2800" b="0" dirty="0">
                    <a:solidFill>
                      <a:schemeClr val="bg1"/>
                    </a:solidFill>
                    <a:highlight>
                      <a:srgbClr val="000000"/>
                    </a:highlight>
                    <a:latin typeface="Georgia" panose="02040502050405020303" pitchFamily="18" charset="0"/>
                    <a:ea typeface="Cambria Math" panose="02040503050406030204" pitchFamily="18" charset="0"/>
                  </a:rPr>
                  <a:t>Adding the noise</a:t>
                </a:r>
                <a:r>
                  <a:rPr lang="en-US" b="0" dirty="0">
                    <a:solidFill>
                      <a:schemeClr val="bg1"/>
                    </a:solidFill>
                    <a:highlight>
                      <a:srgbClr val="000000"/>
                    </a:highlight>
                    <a:latin typeface="Georgia" panose="02040502050405020303" pitchFamily="18" charset="0"/>
                  </a:rPr>
                  <a:t>:</a:t>
                </a:r>
              </a:p>
              <a:p>
                <a:endParaRPr lang="en-US" i="1" dirty="0">
                  <a:solidFill>
                    <a:schemeClr val="bg1"/>
                  </a:solidFill>
                  <a:highlight>
                    <a:srgbClr val="000000"/>
                  </a:highlight>
                  <a:latin typeface="Georgia" panose="02040502050405020303" pitchFamily="18" charset="0"/>
                  <a:ea typeface="Cambria Math" panose="02040503050406030204" pitchFamily="18" charset="0"/>
                </a:endParaRPr>
              </a:p>
              <a:p>
                <a:pPr marL="0" indent="0">
                  <a:buNone/>
                </a:pPr>
                <a14:m>
                  <m:oMath xmlns:m="http://schemas.openxmlformats.org/officeDocument/2006/math">
                    <m:sSub>
                      <m:sSubPr>
                        <m:ctrlPr>
                          <a:rPr lang="en-US" sz="28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en-US" sz="2800" b="0" i="1" smtClean="0">
                            <a:solidFill>
                              <a:schemeClr val="bg1"/>
                            </a:solidFill>
                            <a:highlight>
                              <a:srgbClr val="000000"/>
                            </a:highlight>
                            <a:latin typeface="Cambria Math" panose="02040503050406030204" pitchFamily="18" charset="0"/>
                            <a:ea typeface="Cambria Math" panose="02040503050406030204" pitchFamily="18" charset="0"/>
                          </a:rPr>
                          <m:t>𝜎</m:t>
                        </m:r>
                      </m:e>
                      <m:sub>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𝑛</m:t>
                        </m:r>
                      </m:sub>
                    </m:sSub>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m:t>
                    </m:r>
                    <m:r>
                      <a:rPr lang="en-US" sz="2800" b="0" i="1" smtClean="0">
                        <a:solidFill>
                          <a:schemeClr val="bg1"/>
                        </a:solidFill>
                        <a:highlight>
                          <a:srgbClr val="000000"/>
                        </a:highlight>
                        <a:latin typeface="Cambria Math" panose="02040503050406030204" pitchFamily="18" charset="0"/>
                        <a:ea typeface="Cambria Math" panose="02040503050406030204" pitchFamily="18" charset="0"/>
                      </a:rPr>
                      <m:t> </m:t>
                    </m:r>
                    <m:f>
                      <m:fPr>
                        <m:ctrlPr>
                          <a:rPr lang="en-US" sz="2800" b="0" i="1" smtClean="0">
                            <a:solidFill>
                              <a:schemeClr val="bg1"/>
                            </a:solidFill>
                            <a:highlight>
                              <a:srgbClr val="000000"/>
                            </a:highlight>
                            <a:latin typeface="Cambria Math" panose="02040503050406030204" pitchFamily="18" charset="0"/>
                            <a:ea typeface="Cambria Math" panose="02040503050406030204" pitchFamily="18" charset="0"/>
                          </a:rPr>
                        </m:ctrlPr>
                      </m:fPr>
                      <m:num>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𝑁𝐸𝐼</m:t>
                        </m:r>
                      </m:num>
                      <m:den>
                        <m:rad>
                          <m:radPr>
                            <m:degHide m:val="on"/>
                            <m:ctrlPr>
                              <a:rPr lang="en-US" sz="2800" b="0" i="1" smtClean="0">
                                <a:solidFill>
                                  <a:schemeClr val="bg1"/>
                                </a:solidFill>
                                <a:highlight>
                                  <a:srgbClr val="000000"/>
                                </a:highlight>
                                <a:latin typeface="Cambria Math" panose="02040503050406030204" pitchFamily="18" charset="0"/>
                                <a:ea typeface="Cambria Math" panose="02040503050406030204" pitchFamily="18" charset="0"/>
                              </a:rPr>
                            </m:ctrlPr>
                          </m:radPr>
                          <m:deg/>
                          <m:e>
                            <m:sSub>
                              <m:sSubPr>
                                <m:ctrlPr>
                                  <a:rPr lang="en-US" sz="28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𝑡</m:t>
                                </m:r>
                              </m:e>
                              <m:sub>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𝑣𝑜𝑥</m:t>
                                </m:r>
                              </m:sub>
                            </m:sSub>
                            <m:sSub>
                              <m:sSubPr>
                                <m:ctrlPr>
                                  <a:rPr lang="en-US" sz="28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𝑁</m:t>
                                </m:r>
                              </m:e>
                              <m:sub>
                                <m:r>
                                  <a:rPr lang="fr-CA" sz="2800" b="0" i="1" smtClean="0">
                                    <a:solidFill>
                                      <a:schemeClr val="bg1"/>
                                    </a:solidFill>
                                    <a:highlight>
                                      <a:srgbClr val="000000"/>
                                    </a:highlight>
                                    <a:latin typeface="Cambria Math" panose="02040503050406030204" pitchFamily="18" charset="0"/>
                                    <a:ea typeface="Cambria Math" panose="02040503050406030204" pitchFamily="18" charset="0"/>
                                  </a:rPr>
                                  <m:t>𝑓𝑒𝑒𝑑𝑠</m:t>
                                </m:r>
                              </m:sub>
                            </m:sSub>
                          </m:e>
                        </m:rad>
                      </m:den>
                    </m:f>
                  </m:oMath>
                </a14:m>
                <a:r>
                  <a:rPr lang="en-US" dirty="0">
                    <a:solidFill>
                      <a:schemeClr val="bg1"/>
                    </a:solidFill>
                    <a:highlight>
                      <a:srgbClr val="000000"/>
                    </a:highlight>
                    <a:latin typeface="Georgia" panose="02040502050405020303" pitchFamily="18" charset="0"/>
                  </a:rPr>
                  <a:t> , where </a:t>
                </a:r>
                <a14:m>
                  <m:oMath xmlns:m="http://schemas.openxmlformats.org/officeDocument/2006/math">
                    <m:r>
                      <a:rPr lang="fr-CA" i="1">
                        <a:solidFill>
                          <a:schemeClr val="bg1"/>
                        </a:solidFill>
                        <a:highlight>
                          <a:srgbClr val="000000"/>
                        </a:highlight>
                        <a:latin typeface="Cambria Math" panose="02040503050406030204" pitchFamily="18" charset="0"/>
                        <a:ea typeface="Cambria Math" panose="02040503050406030204" pitchFamily="18" charset="0"/>
                      </a:rPr>
                      <m:t>𝑁𝐸𝐼</m:t>
                    </m:r>
                    <m:r>
                      <a:rPr lang="fr-CA" b="0" i="1" smtClean="0">
                        <a:solidFill>
                          <a:schemeClr val="bg1"/>
                        </a:solidFill>
                        <a:highlight>
                          <a:srgbClr val="000000"/>
                        </a:highlight>
                        <a:latin typeface="Cambria Math" panose="02040503050406030204" pitchFamily="18" charset="0"/>
                        <a:ea typeface="Cambria Math" panose="02040503050406030204" pitchFamily="18" charset="0"/>
                      </a:rPr>
                      <m:t>=</m:t>
                    </m:r>
                    <m:f>
                      <m:fPr>
                        <m:ctrlPr>
                          <a:rPr lang="fr-CA" i="1" smtClean="0">
                            <a:solidFill>
                              <a:schemeClr val="bg1"/>
                            </a:solidFill>
                            <a:highlight>
                              <a:srgbClr val="000000"/>
                            </a:highlight>
                            <a:latin typeface="Cambria Math" panose="02040503050406030204" pitchFamily="18" charset="0"/>
                            <a:ea typeface="Cambria Math" panose="02040503050406030204" pitchFamily="18" charset="0"/>
                          </a:rPr>
                        </m:ctrlPr>
                      </m:fPr>
                      <m:num>
                        <m:r>
                          <a:rPr lang="fr-CA" b="0" i="1" smtClean="0">
                            <a:solidFill>
                              <a:schemeClr val="bg1"/>
                            </a:solidFill>
                            <a:highlight>
                              <a:srgbClr val="000000"/>
                            </a:highlight>
                            <a:latin typeface="Cambria Math" panose="02040503050406030204" pitchFamily="18" charset="0"/>
                            <a:ea typeface="Cambria Math" panose="02040503050406030204" pitchFamily="18" charset="0"/>
                          </a:rPr>
                          <m:t>𝑁𝐸𝐹𝐷</m:t>
                        </m:r>
                      </m:num>
                      <m:den>
                        <m:sSub>
                          <m:sSubPr>
                            <m:ctrlPr>
                              <a:rPr lang="fr-CA" i="1" smtClean="0">
                                <a:solidFill>
                                  <a:schemeClr val="bg1"/>
                                </a:solidFill>
                                <a:highlight>
                                  <a:srgbClr val="000000"/>
                                </a:highlight>
                                <a:latin typeface="Cambria Math" panose="02040503050406030204" pitchFamily="18" charset="0"/>
                                <a:ea typeface="Cambria Math" panose="02040503050406030204" pitchFamily="18" charset="0"/>
                              </a:rPr>
                            </m:ctrlPr>
                          </m:sSubPr>
                          <m:e>
                            <m:r>
                              <m:rPr>
                                <m:sty m:val="p"/>
                              </m:rPr>
                              <a:rPr lang="el-GR" i="1" smtClean="0">
                                <a:solidFill>
                                  <a:schemeClr val="bg1"/>
                                </a:solidFill>
                                <a:highlight>
                                  <a:srgbClr val="000000"/>
                                </a:highlight>
                                <a:latin typeface="Cambria Math" panose="02040503050406030204" pitchFamily="18" charset="0"/>
                                <a:ea typeface="Cambria Math" panose="02040503050406030204" pitchFamily="18" charset="0"/>
                              </a:rPr>
                              <m:t>Ω</m:t>
                            </m:r>
                          </m:e>
                          <m:sub>
                            <m:r>
                              <a:rPr lang="fr-CA" b="0" i="1" smtClean="0">
                                <a:solidFill>
                                  <a:schemeClr val="bg1"/>
                                </a:solidFill>
                                <a:highlight>
                                  <a:srgbClr val="000000"/>
                                </a:highlight>
                                <a:latin typeface="Cambria Math" panose="02040503050406030204" pitchFamily="18" charset="0"/>
                                <a:ea typeface="Cambria Math" panose="02040503050406030204" pitchFamily="18" charset="0"/>
                              </a:rPr>
                              <m:t>𝑏𝑒𝑎𝑚</m:t>
                            </m:r>
                          </m:sub>
                        </m:sSub>
                      </m:den>
                    </m:f>
                  </m:oMath>
                </a14:m>
                <a:r>
                  <a:rPr lang="en-US" dirty="0">
                    <a:solidFill>
                      <a:schemeClr val="bg1"/>
                    </a:solidFill>
                    <a:latin typeface="Georgia" panose="02040502050405020303" pitchFamily="18" charset="0"/>
                  </a:rPr>
                  <a:t> </a:t>
                </a:r>
              </a:p>
              <a:p>
                <a:pPr marL="0" indent="0">
                  <a:buNone/>
                </a:pPr>
                <a:endParaRPr lang="en-US" dirty="0">
                  <a:solidFill>
                    <a:schemeClr val="bg1"/>
                  </a:solidFill>
                  <a:latin typeface="Georgia" panose="02040502050405020303" pitchFamily="18" charset="0"/>
                </a:endParaRPr>
              </a:p>
              <a:p>
                <a:r>
                  <a:rPr lang="en-US" dirty="0">
                    <a:solidFill>
                      <a:schemeClr val="bg1"/>
                    </a:solidFill>
                    <a:highlight>
                      <a:srgbClr val="000000"/>
                    </a:highlight>
                    <a:latin typeface="Georgia" panose="02040502050405020303" pitchFamily="18" charset="0"/>
                  </a:rPr>
                  <a:t>CCAT-DSS instrumental values:</a:t>
                </a:r>
              </a:p>
              <a:p>
                <a:pPr lvl="1"/>
                <a:r>
                  <a:rPr lang="en-US" dirty="0">
                    <a:solidFill>
                      <a:schemeClr val="bg1"/>
                    </a:solidFill>
                    <a:highlight>
                      <a:srgbClr val="000000"/>
                    </a:highlight>
                    <a:latin typeface="Georgia" panose="02040502050405020303" pitchFamily="18" charset="0"/>
                  </a:rPr>
                  <a:t>NEFD ~ 72.5 </a:t>
                </a:r>
                <a:r>
                  <a:rPr lang="en-US" dirty="0" err="1">
                    <a:solidFill>
                      <a:schemeClr val="bg1"/>
                    </a:solidFill>
                    <a:highlight>
                      <a:srgbClr val="000000"/>
                    </a:highlight>
                    <a:latin typeface="Georgia" panose="02040502050405020303" pitchFamily="18" charset="0"/>
                  </a:rPr>
                  <a:t>mJy</a:t>
                </a:r>
                <a:r>
                  <a:rPr lang="en-US" dirty="0">
                    <a:solidFill>
                      <a:schemeClr val="bg1"/>
                    </a:solidFill>
                    <a:highlight>
                      <a:srgbClr val="000000"/>
                    </a:highlight>
                    <a:latin typeface="Georgia" panose="02040502050405020303" pitchFamily="18" charset="0"/>
                  </a:rPr>
                  <a:t> s</a:t>
                </a:r>
                <a:r>
                  <a:rPr lang="en-US" baseline="30000" dirty="0">
                    <a:solidFill>
                      <a:schemeClr val="bg1"/>
                    </a:solidFill>
                    <a:highlight>
                      <a:srgbClr val="000000"/>
                    </a:highlight>
                    <a:latin typeface="Georgia" panose="02040502050405020303" pitchFamily="18" charset="0"/>
                  </a:rPr>
                  <a:t>1/2</a:t>
                </a:r>
                <a:endParaRPr lang="en-US" dirty="0">
                  <a:solidFill>
                    <a:schemeClr val="bg1"/>
                  </a:solidFill>
                  <a:highlight>
                    <a:srgbClr val="000000"/>
                  </a:highlight>
                  <a:latin typeface="Georgia" panose="02040502050405020303" pitchFamily="18" charset="0"/>
                </a:endParaRPr>
              </a:p>
              <a:p>
                <a:pPr lvl="1"/>
                <a14:m>
                  <m:oMath xmlns:m="http://schemas.openxmlformats.org/officeDocument/2006/math">
                    <m:sSub>
                      <m:sSubPr>
                        <m:ctrlPr>
                          <a:rPr lang="en-US" sz="24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2400" b="0" i="1" smtClean="0">
                            <a:solidFill>
                              <a:schemeClr val="bg1"/>
                            </a:solidFill>
                            <a:highlight>
                              <a:srgbClr val="000000"/>
                            </a:highlight>
                            <a:latin typeface="Cambria Math" panose="02040503050406030204" pitchFamily="18" charset="0"/>
                            <a:ea typeface="Cambria Math" panose="02040503050406030204" pitchFamily="18" charset="0"/>
                          </a:rPr>
                          <m:t>𝑁</m:t>
                        </m:r>
                      </m:e>
                      <m:sub>
                        <m:r>
                          <a:rPr lang="fr-CA" sz="2400" b="0" i="1" smtClean="0">
                            <a:solidFill>
                              <a:schemeClr val="bg1"/>
                            </a:solidFill>
                            <a:highlight>
                              <a:srgbClr val="000000"/>
                            </a:highlight>
                            <a:latin typeface="Cambria Math" panose="02040503050406030204" pitchFamily="18" charset="0"/>
                            <a:ea typeface="Cambria Math" panose="02040503050406030204" pitchFamily="18" charset="0"/>
                          </a:rPr>
                          <m:t>𝑓𝑒𝑒𝑑𝑠</m:t>
                        </m:r>
                      </m:sub>
                    </m:sSub>
                  </m:oMath>
                </a14:m>
                <a:r>
                  <a:rPr lang="en-US" dirty="0">
                    <a:solidFill>
                      <a:schemeClr val="bg1"/>
                    </a:solidFill>
                    <a:highlight>
                      <a:srgbClr val="000000"/>
                    </a:highlight>
                    <a:latin typeface="Georgia" panose="02040502050405020303" pitchFamily="18" charset="0"/>
                  </a:rPr>
                  <a:t> ~ 120</a:t>
                </a:r>
              </a:p>
              <a:p>
                <a:pPr lvl="1"/>
                <a14:m>
                  <m:oMath xmlns:m="http://schemas.openxmlformats.org/officeDocument/2006/math">
                    <m:sSub>
                      <m:sSubPr>
                        <m:ctrlPr>
                          <a:rPr lang="fr-CA" i="1" smtClean="0">
                            <a:solidFill>
                              <a:schemeClr val="bg1"/>
                            </a:solidFill>
                            <a:highlight>
                              <a:srgbClr val="000000"/>
                            </a:highlight>
                            <a:latin typeface="Cambria Math" panose="02040503050406030204" pitchFamily="18" charset="0"/>
                            <a:ea typeface="Cambria Math" panose="02040503050406030204" pitchFamily="18" charset="0"/>
                          </a:rPr>
                        </m:ctrlPr>
                      </m:sSubPr>
                      <m:e>
                        <m:r>
                          <m:rPr>
                            <m:sty m:val="p"/>
                          </m:rPr>
                          <a:rPr lang="el-GR" i="1" smtClean="0">
                            <a:solidFill>
                              <a:schemeClr val="bg1"/>
                            </a:solidFill>
                            <a:highlight>
                              <a:srgbClr val="000000"/>
                            </a:highlight>
                            <a:latin typeface="Cambria Math" panose="02040503050406030204" pitchFamily="18" charset="0"/>
                            <a:ea typeface="Cambria Math" panose="02040503050406030204" pitchFamily="18" charset="0"/>
                          </a:rPr>
                          <m:t>Ω</m:t>
                        </m:r>
                      </m:e>
                      <m:sub>
                        <m:r>
                          <a:rPr lang="fr-CA" b="0" i="1" smtClean="0">
                            <a:solidFill>
                              <a:schemeClr val="bg1"/>
                            </a:solidFill>
                            <a:highlight>
                              <a:srgbClr val="000000"/>
                            </a:highlight>
                            <a:latin typeface="Cambria Math" panose="02040503050406030204" pitchFamily="18" charset="0"/>
                            <a:ea typeface="Cambria Math" panose="02040503050406030204" pitchFamily="18" charset="0"/>
                          </a:rPr>
                          <m:t>𝑏𝑒𝑎𝑚</m:t>
                        </m:r>
                      </m:sub>
                    </m:sSub>
                  </m:oMath>
                </a14:m>
                <a:r>
                  <a:rPr lang="en-US" dirty="0">
                    <a:solidFill>
                      <a:schemeClr val="bg1"/>
                    </a:solidFill>
                    <a:latin typeface="Georgia" panose="02040502050405020303" pitchFamily="18" charset="0"/>
                  </a:rPr>
                  <a:t> ~ 4 deg</a:t>
                </a:r>
                <a:r>
                  <a:rPr lang="en-US" baseline="30000" dirty="0">
                    <a:solidFill>
                      <a:schemeClr val="bg1"/>
                    </a:solidFill>
                    <a:latin typeface="Georgia" panose="02040502050405020303" pitchFamily="18" charset="0"/>
                  </a:rPr>
                  <a:t>2</a:t>
                </a:r>
                <a:endParaRPr lang="en-US" dirty="0">
                  <a:solidFill>
                    <a:schemeClr val="bg1"/>
                  </a:solidFill>
                  <a:highlight>
                    <a:srgbClr val="000000"/>
                  </a:highlight>
                  <a:latin typeface="Georgia" panose="02040502050405020303" pitchFamily="18" charset="0"/>
                </a:endParaRPr>
              </a:p>
              <a:p>
                <a:pPr marL="457200" lvl="1" indent="0">
                  <a:buNone/>
                </a:pPr>
                <a:endParaRPr lang="en-US" dirty="0">
                  <a:solidFill>
                    <a:schemeClr val="bg1"/>
                  </a:solidFill>
                  <a:latin typeface="Georgia" panose="02040502050405020303" pitchFamily="18" charset="0"/>
                </a:endParaRPr>
              </a:p>
              <a:p>
                <a:endParaRPr lang="en-US" dirty="0">
                  <a:solidFill>
                    <a:schemeClr val="bg1"/>
                  </a:solidFill>
                  <a:latin typeface="Georgia" panose="02040502050405020303" pitchFamily="18" charset="0"/>
                </a:endParaRPr>
              </a:p>
              <a:p>
                <a:endParaRPr lang="en-US" dirty="0">
                  <a:latin typeface="Georgia" panose="02040502050405020303" pitchFamily="18" charset="0"/>
                </a:endParaRPr>
              </a:p>
            </p:txBody>
          </p:sp>
        </mc:Choice>
        <mc:Fallback xmlns="">
          <p:sp>
            <p:nvSpPr>
              <p:cNvPr id="3" name="Content Placeholder 2">
                <a:extLst>
                  <a:ext uri="{FF2B5EF4-FFF2-40B4-BE49-F238E27FC236}">
                    <a16:creationId xmlns:a16="http://schemas.microsoft.com/office/drawing/2014/main" id="{0BB598E3-D5CA-3A4C-0853-A2250E1B6CBC}"/>
                  </a:ext>
                </a:extLst>
              </p:cNvPr>
              <p:cNvSpPr>
                <a:spLocks noGrp="1" noRot="1" noChangeAspect="1" noMove="1" noResize="1" noEditPoints="1" noAdjustHandles="1" noChangeArrowheads="1" noChangeShapeType="1" noTextEdit="1"/>
              </p:cNvSpPr>
              <p:nvPr>
                <p:ph idx="1"/>
              </p:nvPr>
            </p:nvSpPr>
            <p:spPr>
              <a:xfrm>
                <a:off x="838200" y="1825624"/>
                <a:ext cx="10515600" cy="5423315"/>
              </a:xfrm>
              <a:blipFill>
                <a:blip r:embed="rId3"/>
                <a:stretch>
                  <a:fillRect l="-1086" t="-1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387699-E794-2C42-9A82-2AC88110EEF9}"/>
                  </a:ext>
                </a:extLst>
              </p:cNvPr>
              <p:cNvSpPr txBox="1"/>
              <p:nvPr/>
            </p:nvSpPr>
            <p:spPr>
              <a:xfrm>
                <a:off x="6944141" y="4537281"/>
                <a:ext cx="3869634" cy="1200329"/>
              </a:xfrm>
              <a:prstGeom prst="rect">
                <a:avLst/>
              </a:prstGeom>
              <a:noFill/>
            </p:spPr>
            <p:txBody>
              <a:bodyPr wrap="square" rtlCol="0">
                <a:spAutoFit/>
              </a:bodyPr>
              <a:lstStyle/>
              <a:p>
                <a:pPr lvl="1"/>
                <a:r>
                  <a:rPr lang="en-US" sz="2400" dirty="0">
                    <a:solidFill>
                      <a:schemeClr val="bg1"/>
                    </a:solidFill>
                    <a:highlight>
                      <a:srgbClr val="000000"/>
                    </a:highlight>
                    <a:latin typeface="Georgia" panose="02040502050405020303" pitchFamily="18" charset="0"/>
                  </a:rPr>
                  <a:t>Stage 2: </a:t>
                </a:r>
              </a:p>
              <a:p>
                <a:pPr lvl="2"/>
                <a14:m>
                  <m:oMath xmlns:m="http://schemas.openxmlformats.org/officeDocument/2006/math">
                    <m:sSub>
                      <m:sSubPr>
                        <m:ctrlPr>
                          <a:rPr lang="en-US" sz="2400" i="1">
                            <a:solidFill>
                              <a:schemeClr val="bg1"/>
                            </a:solidFill>
                            <a:highlight>
                              <a:srgbClr val="000000"/>
                            </a:highlight>
                            <a:latin typeface="Cambria Math" panose="02040503050406030204" pitchFamily="18" charset="0"/>
                            <a:ea typeface="Cambria Math" panose="02040503050406030204" pitchFamily="18" charset="0"/>
                          </a:rPr>
                        </m:ctrlPr>
                      </m:sSubPr>
                      <m:e>
                        <m:r>
                          <a:rPr lang="fr-CA" sz="2400" i="1">
                            <a:solidFill>
                              <a:schemeClr val="bg1"/>
                            </a:solidFill>
                            <a:highlight>
                              <a:srgbClr val="000000"/>
                            </a:highlight>
                            <a:latin typeface="Cambria Math" panose="02040503050406030204" pitchFamily="18" charset="0"/>
                            <a:ea typeface="Cambria Math" panose="02040503050406030204" pitchFamily="18" charset="0"/>
                          </a:rPr>
                          <m:t>𝑡</m:t>
                        </m:r>
                      </m:e>
                      <m:sub>
                        <m:r>
                          <a:rPr lang="fr-CA" sz="2400" i="1">
                            <a:solidFill>
                              <a:schemeClr val="bg1"/>
                            </a:solidFill>
                            <a:highlight>
                              <a:srgbClr val="000000"/>
                            </a:highlight>
                            <a:latin typeface="Cambria Math" panose="02040503050406030204" pitchFamily="18" charset="0"/>
                            <a:ea typeface="Cambria Math" panose="02040503050406030204" pitchFamily="18" charset="0"/>
                          </a:rPr>
                          <m:t>𝑣𝑜𝑥</m:t>
                        </m:r>
                      </m:sub>
                    </m:sSub>
                  </m:oMath>
                </a14:m>
                <a:r>
                  <a:rPr lang="en-US" sz="2400" dirty="0">
                    <a:solidFill>
                      <a:schemeClr val="bg1"/>
                    </a:solidFill>
                    <a:highlight>
                      <a:srgbClr val="000000"/>
                    </a:highlight>
                    <a:latin typeface="Georgia" panose="02040502050405020303" pitchFamily="18" charset="0"/>
                  </a:rPr>
                  <a:t> ~ 19 minutes</a:t>
                </a:r>
              </a:p>
              <a:p>
                <a:pPr lvl="2"/>
                <a14:m>
                  <m:oMath xmlns:m="http://schemas.openxmlformats.org/officeDocument/2006/math">
                    <m:sSub>
                      <m:sSubPr>
                        <m:ctrlPr>
                          <a:rPr lang="en-US" sz="24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en-US" sz="2400" b="0" i="1" smtClean="0">
                            <a:solidFill>
                              <a:schemeClr val="bg1"/>
                            </a:solidFill>
                            <a:highlight>
                              <a:srgbClr val="000000"/>
                            </a:highlight>
                            <a:latin typeface="Cambria Math" panose="02040503050406030204" pitchFamily="18" charset="0"/>
                            <a:ea typeface="Cambria Math" panose="02040503050406030204" pitchFamily="18" charset="0"/>
                          </a:rPr>
                          <m:t>𝜎</m:t>
                        </m:r>
                      </m:e>
                      <m:sub>
                        <m:r>
                          <a:rPr lang="fr-CA" sz="2400" b="0" i="1" smtClean="0">
                            <a:solidFill>
                              <a:schemeClr val="bg1"/>
                            </a:solidFill>
                            <a:highlight>
                              <a:srgbClr val="000000"/>
                            </a:highlight>
                            <a:latin typeface="Cambria Math" panose="02040503050406030204" pitchFamily="18" charset="0"/>
                            <a:ea typeface="Cambria Math" panose="02040503050406030204" pitchFamily="18" charset="0"/>
                          </a:rPr>
                          <m:t>𝑛</m:t>
                        </m:r>
                      </m:sub>
                    </m:sSub>
                  </m:oMath>
                </a14:m>
                <a:r>
                  <a:rPr lang="en-US" sz="2400" dirty="0">
                    <a:solidFill>
                      <a:schemeClr val="bg1"/>
                    </a:solidFill>
                    <a:highlight>
                      <a:srgbClr val="000000"/>
                    </a:highlight>
                    <a:latin typeface="Georgia" panose="02040502050405020303" pitchFamily="18" charset="0"/>
                  </a:rPr>
                  <a:t> ~ 3000 Jy/</a:t>
                </a:r>
                <a:r>
                  <a:rPr lang="en-US" sz="2400" dirty="0" err="1">
                    <a:solidFill>
                      <a:schemeClr val="bg1"/>
                    </a:solidFill>
                    <a:highlight>
                      <a:srgbClr val="000000"/>
                    </a:highlight>
                    <a:latin typeface="Georgia" panose="02040502050405020303" pitchFamily="18" charset="0"/>
                  </a:rPr>
                  <a:t>sr</a:t>
                </a:r>
                <a:endParaRPr lang="en-US" sz="2400" dirty="0">
                  <a:solidFill>
                    <a:schemeClr val="bg1"/>
                  </a:solidFill>
                  <a:highlight>
                    <a:srgbClr val="000000"/>
                  </a:highlight>
                  <a:latin typeface="Georgia" panose="02040502050405020303" pitchFamily="18" charset="0"/>
                </a:endParaRPr>
              </a:p>
            </p:txBody>
          </p:sp>
        </mc:Choice>
        <mc:Fallback xmlns="">
          <p:sp>
            <p:nvSpPr>
              <p:cNvPr id="5" name="TextBox 4">
                <a:extLst>
                  <a:ext uri="{FF2B5EF4-FFF2-40B4-BE49-F238E27FC236}">
                    <a16:creationId xmlns:a16="http://schemas.microsoft.com/office/drawing/2014/main" id="{C8387699-E794-2C42-9A82-2AC88110EEF9}"/>
                  </a:ext>
                </a:extLst>
              </p:cNvPr>
              <p:cNvSpPr txBox="1">
                <a:spLocks noRot="1" noChangeAspect="1" noMove="1" noResize="1" noEditPoints="1" noAdjustHandles="1" noChangeArrowheads="1" noChangeShapeType="1" noTextEdit="1"/>
              </p:cNvSpPr>
              <p:nvPr/>
            </p:nvSpPr>
            <p:spPr>
              <a:xfrm>
                <a:off x="6944141" y="4537281"/>
                <a:ext cx="3869634" cy="1200329"/>
              </a:xfrm>
              <a:prstGeom prst="rect">
                <a:avLst/>
              </a:prstGeom>
              <a:blipFill>
                <a:blip r:embed="rId4"/>
                <a:stretch>
                  <a:fillRect t="-4211" b="-11579"/>
                </a:stretch>
              </a:blipFill>
            </p:spPr>
            <p:txBody>
              <a:bodyPr/>
              <a:lstStyle/>
              <a:p>
                <a:r>
                  <a:rPr lang="en-US">
                    <a:noFill/>
                  </a:rPr>
                  <a:t> </a:t>
                </a:r>
              </a:p>
            </p:txBody>
          </p:sp>
        </mc:Fallback>
      </mc:AlternateContent>
    </p:spTree>
    <p:extLst>
      <p:ext uri="{BB962C8B-B14F-4D97-AF65-F5344CB8AC3E}">
        <p14:creationId xmlns:p14="http://schemas.microsoft.com/office/powerpoint/2010/main" val="2529029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One-Point Statistics’ Formalism</a:t>
            </a:r>
          </a:p>
        </p:txBody>
      </p:sp>
      <p:sp>
        <p:nvSpPr>
          <p:cNvPr id="17" name="TextBox 16">
            <a:extLst>
              <a:ext uri="{FF2B5EF4-FFF2-40B4-BE49-F238E27FC236}">
                <a16:creationId xmlns:a16="http://schemas.microsoft.com/office/drawing/2014/main" id="{DD40BA8D-4CD3-E74B-A525-3839E9E749E3}"/>
              </a:ext>
            </a:extLst>
          </p:cNvPr>
          <p:cNvSpPr txBox="1"/>
          <p:nvPr/>
        </p:nvSpPr>
        <p:spPr>
          <a:xfrm>
            <a:off x="11632555" y="6086859"/>
            <a:ext cx="652678"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13</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CDDA0BE-1945-2F42-8D63-17837D84D1C4}"/>
                  </a:ext>
                </a:extLst>
              </p:cNvPr>
              <p:cNvSpPr>
                <a:spLocks noGrp="1"/>
              </p:cNvSpPr>
              <p:nvPr>
                <p:ph idx="1"/>
              </p:nvPr>
            </p:nvSpPr>
            <p:spPr>
              <a:xfrm>
                <a:off x="838200" y="1825625"/>
                <a:ext cx="10515600" cy="4351338"/>
              </a:xfrm>
            </p:spPr>
            <p:txBody>
              <a:bodyPr/>
              <a:lstStyle/>
              <a:p>
                <a:r>
                  <a:rPr lang="en-US" dirty="0">
                    <a:solidFill>
                      <a:schemeClr val="bg1"/>
                    </a:solidFill>
                    <a:highlight>
                      <a:srgbClr val="000000"/>
                    </a:highlight>
                    <a:latin typeface="Georgia" panose="02040502050405020303" pitchFamily="18" charset="0"/>
                  </a:rPr>
                  <a:t>Information theory:</a:t>
                </a:r>
              </a:p>
              <a:p>
                <a:pPr marL="0" indent="0">
                  <a:buNone/>
                </a:pPr>
                <a14:m>
                  <m:oMathPara xmlns:m="http://schemas.openxmlformats.org/officeDocument/2006/math">
                    <m:oMathParaPr>
                      <m:jc m:val="centerGroup"/>
                    </m:oMathParaPr>
                    <m:oMath xmlns:m="http://schemas.openxmlformats.org/officeDocument/2006/math">
                      <m:sSub>
                        <m:sSubPr>
                          <m:ctrlPr>
                            <a:rPr lang="fr-CA" i="1" dirty="0" smtClean="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𝑆</m:t>
                          </m:r>
                        </m:e>
                        <m:sub>
                          <m:r>
                            <a:rPr lang="fr-CA" b="0" i="1" dirty="0" smtClean="0">
                              <a:solidFill>
                                <a:schemeClr val="bg1"/>
                              </a:solidFill>
                              <a:highlight>
                                <a:srgbClr val="000000"/>
                              </a:highlight>
                              <a:latin typeface="Cambria Math" panose="02040503050406030204" pitchFamily="18" charset="0"/>
                            </a:rPr>
                            <m:t>𝑟𝑒𝑙</m:t>
                          </m:r>
                        </m:sub>
                      </m:sSub>
                      <m:d>
                        <m:dPr>
                          <m:ctrlPr>
                            <a:rPr lang="fr-CA" b="0" i="1" dirty="0" smtClean="0">
                              <a:solidFill>
                                <a:schemeClr val="bg1"/>
                              </a:solidFill>
                              <a:highlight>
                                <a:srgbClr val="000000"/>
                              </a:highlight>
                              <a:latin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rPr>
                            <m:t>𝑄</m:t>
                          </m:r>
                        </m:e>
                      </m:d>
                      <m:r>
                        <a:rPr lang="fr-CA" b="0" i="1" dirty="0" smtClean="0">
                          <a:solidFill>
                            <a:schemeClr val="bg1"/>
                          </a:solidFill>
                          <a:highlight>
                            <a:srgbClr val="000000"/>
                          </a:highlight>
                          <a:latin typeface="Cambria Math" panose="02040503050406030204" pitchFamily="18" charset="0"/>
                        </a:rPr>
                        <m:t>=− </m:t>
                      </m:r>
                      <m:nary>
                        <m:naryPr>
                          <m:limLoc m:val="undOvr"/>
                          <m:subHide m:val="on"/>
                          <m:supHide m:val="on"/>
                          <m:ctrlPr>
                            <a:rPr lang="fr-CA" b="0" i="1" dirty="0" smtClean="0">
                              <a:solidFill>
                                <a:schemeClr val="bg1"/>
                              </a:solidFill>
                              <a:highlight>
                                <a:srgbClr val="000000"/>
                              </a:highlight>
                              <a:latin typeface="Cambria Math" panose="02040503050406030204" pitchFamily="18" charset="0"/>
                            </a:rPr>
                          </m:ctrlPr>
                        </m:naryPr>
                        <m:sub/>
                        <m:sup/>
                        <m:e>
                          <m:r>
                            <a:rPr lang="fr-CA" b="0" i="1" dirty="0" smtClean="0">
                              <a:solidFill>
                                <a:schemeClr val="bg1"/>
                              </a:solidFill>
                              <a:highlight>
                                <a:srgbClr val="000000"/>
                              </a:highlight>
                              <a:latin typeface="Cambria Math" panose="02040503050406030204" pitchFamily="18" charset="0"/>
                            </a:rPr>
                            <m:t>𝑑𝐼</m:t>
                          </m:r>
                          <m:r>
                            <a:rPr lang="fr-CA" b="0" i="1" dirty="0" smtClean="0">
                              <a:solidFill>
                                <a:schemeClr val="bg1"/>
                              </a:solidFill>
                              <a:highlight>
                                <a:srgbClr val="000000"/>
                              </a:highlight>
                              <a:latin typeface="Cambria Math" panose="02040503050406030204" pitchFamily="18" charset="0"/>
                            </a:rPr>
                            <m:t> </m:t>
                          </m:r>
                          <m:r>
                            <a:rPr lang="fr-CA" b="0" i="1" dirty="0" smtClean="0">
                              <a:solidFill>
                                <a:schemeClr val="bg1"/>
                              </a:solidFill>
                              <a:highlight>
                                <a:srgbClr val="000000"/>
                              </a:highlight>
                              <a:latin typeface="Cambria Math" panose="02040503050406030204" pitchFamily="18" charset="0"/>
                            </a:rPr>
                            <m:t>𝑃</m:t>
                          </m:r>
                          <m:d>
                            <m:dPr>
                              <m:ctrlPr>
                                <a:rPr lang="fr-CA" b="0" i="1" dirty="0" smtClean="0">
                                  <a:solidFill>
                                    <a:schemeClr val="bg1"/>
                                  </a:solidFill>
                                  <a:highlight>
                                    <a:srgbClr val="000000"/>
                                  </a:highlight>
                                  <a:latin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rPr>
                                <m:t>𝐼</m:t>
                              </m:r>
                            </m:e>
                          </m:d>
                          <m:func>
                            <m:funcPr>
                              <m:ctrlPr>
                                <a:rPr lang="fr-CA" b="0" i="1" dirty="0" smtClean="0">
                                  <a:solidFill>
                                    <a:schemeClr val="bg1"/>
                                  </a:solidFill>
                                  <a:highlight>
                                    <a:srgbClr val="000000"/>
                                  </a:highlight>
                                  <a:latin typeface="Cambria Math" panose="02040503050406030204" pitchFamily="18" charset="0"/>
                                </a:rPr>
                              </m:ctrlPr>
                            </m:funcPr>
                            <m:fName>
                              <m:r>
                                <m:rPr>
                                  <m:sty m:val="p"/>
                                </m:rPr>
                                <a:rPr lang="fr-CA" b="0" i="0" dirty="0" smtClean="0">
                                  <a:solidFill>
                                    <a:schemeClr val="bg1"/>
                                  </a:solidFill>
                                  <a:highlight>
                                    <a:srgbClr val="000000"/>
                                  </a:highlight>
                                  <a:latin typeface="Cambria Math" panose="02040503050406030204" pitchFamily="18" charset="0"/>
                                </a:rPr>
                                <m:t>ln</m:t>
                              </m:r>
                            </m:fName>
                            <m:e>
                              <m:f>
                                <m:fPr>
                                  <m:ctrlPr>
                                    <a:rPr lang="fr-CA" b="0" i="1" dirty="0" smtClean="0">
                                      <a:solidFill>
                                        <a:schemeClr val="bg1"/>
                                      </a:solidFill>
                                      <a:highlight>
                                        <a:srgbClr val="000000"/>
                                      </a:highlight>
                                      <a:latin typeface="Cambria Math" panose="02040503050406030204" pitchFamily="18" charset="0"/>
                                    </a:rPr>
                                  </m:ctrlPr>
                                </m:fPr>
                                <m:num>
                                  <m:r>
                                    <a:rPr lang="fr-CA" b="0" i="1" dirty="0" smtClean="0">
                                      <a:solidFill>
                                        <a:schemeClr val="bg1"/>
                                      </a:solidFill>
                                      <a:highlight>
                                        <a:srgbClr val="000000"/>
                                      </a:highlight>
                                      <a:latin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rPr>
                                    <m:t>)</m:t>
                                  </m:r>
                                </m:num>
                                <m:den>
                                  <m:r>
                                    <a:rPr lang="fr-CA" b="0" i="1" dirty="0" smtClean="0">
                                      <a:solidFill>
                                        <a:schemeClr val="bg1"/>
                                      </a:solidFill>
                                      <a:highlight>
                                        <a:srgbClr val="000000"/>
                                      </a:highlight>
                                      <a:latin typeface="Cambria Math" panose="02040503050406030204" pitchFamily="18" charset="0"/>
                                    </a:rPr>
                                    <m:t>𝑄</m:t>
                                  </m:r>
                                  <m:r>
                                    <a:rPr lang="fr-CA" b="0" i="1" dirty="0" smtClean="0">
                                      <a:solidFill>
                                        <a:schemeClr val="bg1"/>
                                      </a:solidFill>
                                      <a:highlight>
                                        <a:srgbClr val="000000"/>
                                      </a:highlight>
                                      <a:latin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rPr>
                                    <m:t>)</m:t>
                                  </m:r>
                                </m:den>
                              </m:f>
                            </m:e>
                          </m:func>
                        </m:e>
                      </m:nary>
                    </m:oMath>
                  </m:oMathPara>
                </a14:m>
                <a:endParaRPr lang="en-US" dirty="0">
                  <a:solidFill>
                    <a:schemeClr val="bg1"/>
                  </a:solidFill>
                  <a:highlight>
                    <a:srgbClr val="000000"/>
                  </a:highlight>
                  <a:latin typeface="Footlight MT Light" panose="0204060206030A020304" pitchFamily="18" charset="77"/>
                </a:endParaRPr>
              </a:p>
              <a:p>
                <a:pPr marL="0" indent="0">
                  <a:buNone/>
                </a:pPr>
                <a14:m>
                  <m:oMathPara xmlns:m="http://schemas.openxmlformats.org/officeDocument/2006/math">
                    <m:oMathParaPr>
                      <m:jc m:val="centerGroup"/>
                    </m:oMathParaPr>
                    <m:oMath xmlns:m="http://schemas.openxmlformats.org/officeDocument/2006/math">
                      <m:sSub>
                        <m:sSubPr>
                          <m:ctrlPr>
                            <a:rPr lang="fr-CA" i="1" dirty="0" smtClean="0">
                              <a:solidFill>
                                <a:schemeClr val="bg1"/>
                              </a:solidFill>
                              <a:highlight>
                                <a:srgbClr val="000000"/>
                              </a:highlight>
                              <a:latin typeface="Cambria Math" panose="02040503050406030204" pitchFamily="18" charset="0"/>
                            </a:rPr>
                          </m:ctrlPr>
                        </m:sSubPr>
                        <m:e>
                          <m:r>
                            <a:rPr lang="fr-CA" b="0" i="1" dirty="0" smtClean="0">
                              <a:solidFill>
                                <a:schemeClr val="bg1"/>
                              </a:solidFill>
                              <a:highlight>
                                <a:srgbClr val="000000"/>
                              </a:highlight>
                              <a:latin typeface="Cambria Math" panose="02040503050406030204" pitchFamily="18" charset="0"/>
                            </a:rPr>
                            <m:t>𝑑𝑆</m:t>
                          </m:r>
                        </m:e>
                        <m:sub>
                          <m:r>
                            <a:rPr lang="fr-CA" b="0" i="1" dirty="0" smtClean="0">
                              <a:solidFill>
                                <a:schemeClr val="bg1"/>
                              </a:solidFill>
                              <a:highlight>
                                <a:srgbClr val="000000"/>
                              </a:highlight>
                              <a:latin typeface="Cambria Math" panose="02040503050406030204" pitchFamily="18" charset="0"/>
                            </a:rPr>
                            <m:t>𝑟𝑒𝑙</m:t>
                          </m:r>
                        </m:sub>
                      </m:sSub>
                      <m:d>
                        <m:dPr>
                          <m:ctrlPr>
                            <a:rPr lang="fr-CA" b="0" i="1" dirty="0" smtClean="0">
                              <a:solidFill>
                                <a:schemeClr val="bg1"/>
                              </a:solidFill>
                              <a:highlight>
                                <a:srgbClr val="000000"/>
                              </a:highlight>
                              <a:latin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rPr>
                            <m:t>𝑄</m:t>
                          </m:r>
                        </m:e>
                      </m:d>
                      <m:r>
                        <a:rPr lang="fr-CA" i="1" dirty="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d>
                        <m:d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dPr>
                        <m:e>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e>
                      </m:d>
                      <m:func>
                        <m:func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uncPr>
                        <m:fName>
                          <m:r>
                            <m:rPr>
                              <m:sty m:val="p"/>
                            </m:rPr>
                            <a:rPr lang="fr-CA" b="0" i="0" dirty="0" smtClean="0">
                              <a:solidFill>
                                <a:schemeClr val="bg1"/>
                              </a:solidFill>
                              <a:highlight>
                                <a:srgbClr val="000000"/>
                              </a:highlight>
                              <a:latin typeface="Cambria Math" panose="02040503050406030204" pitchFamily="18" charset="0"/>
                              <a:ea typeface="Cambria Math" panose="02040503050406030204" pitchFamily="18" charset="0"/>
                            </a:rPr>
                            <m:t>ln</m:t>
                          </m:r>
                        </m:fName>
                        <m:e>
                          <m:f>
                            <m:fPr>
                              <m:ctrlPr>
                                <a:rPr lang="fr-CA" b="0" i="1" dirty="0" smtClean="0">
                                  <a:solidFill>
                                    <a:schemeClr val="bg1"/>
                                  </a:solidFill>
                                  <a:highlight>
                                    <a:srgbClr val="000000"/>
                                  </a:highlight>
                                  <a:latin typeface="Cambria Math" panose="02040503050406030204" pitchFamily="18" charset="0"/>
                                  <a:ea typeface="Cambria Math" panose="02040503050406030204" pitchFamily="18" charset="0"/>
                                </a:rPr>
                              </m:ctrlPr>
                            </m:fPr>
                            <m:num>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𝑃</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num>
                            <m:den>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𝑄</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𝐼</m:t>
                              </m:r>
                              <m:r>
                                <a:rPr lang="fr-CA" b="0" i="1" dirty="0" smtClean="0">
                                  <a:solidFill>
                                    <a:schemeClr val="bg1"/>
                                  </a:solidFill>
                                  <a:highlight>
                                    <a:srgbClr val="000000"/>
                                  </a:highlight>
                                  <a:latin typeface="Cambria Math" panose="02040503050406030204" pitchFamily="18" charset="0"/>
                                  <a:ea typeface="Cambria Math" panose="02040503050406030204" pitchFamily="18" charset="0"/>
                                </a:rPr>
                                <m:t>)</m:t>
                              </m:r>
                            </m:den>
                          </m:f>
                        </m:e>
                      </m:func>
                    </m:oMath>
                  </m:oMathPara>
                </a14:m>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mc:Choice>
        <mc:Fallback xmlns="">
          <p:sp>
            <p:nvSpPr>
              <p:cNvPr id="19" name="Content Placeholder 2">
                <a:extLst>
                  <a:ext uri="{FF2B5EF4-FFF2-40B4-BE49-F238E27FC236}">
                    <a16:creationId xmlns:a16="http://schemas.microsoft.com/office/drawing/2014/main" id="{7CDDA0BE-1945-2F42-8D63-17837D84D1C4}"/>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86" t="-32267"/>
                </a:stretch>
              </a:blipFill>
            </p:spPr>
            <p:txBody>
              <a:bodyPr/>
              <a:lstStyle/>
              <a:p>
                <a:r>
                  <a:rPr lang="en-US">
                    <a:noFill/>
                  </a:rPr>
                  <a:t> </a:t>
                </a:r>
              </a:p>
            </p:txBody>
          </p:sp>
        </mc:Fallback>
      </mc:AlternateContent>
    </p:spTree>
    <p:extLst>
      <p:ext uri="{BB962C8B-B14F-4D97-AF65-F5344CB8AC3E}">
        <p14:creationId xmlns:p14="http://schemas.microsoft.com/office/powerpoint/2010/main" val="246432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Outline</a:t>
            </a:r>
          </a:p>
        </p:txBody>
      </p:sp>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p:txBody>
          <a:bodyPr/>
          <a:lstStyle/>
          <a:p>
            <a:r>
              <a:rPr lang="en-US" dirty="0">
                <a:solidFill>
                  <a:schemeClr val="bg1"/>
                </a:solidFill>
                <a:highlight>
                  <a:srgbClr val="000000"/>
                </a:highlight>
                <a:latin typeface="Georgia" panose="02040502050405020303" pitchFamily="18" charset="0"/>
              </a:rPr>
              <a:t>History of the Universe</a:t>
            </a:r>
          </a:p>
          <a:p>
            <a:r>
              <a:rPr lang="en-US" dirty="0">
                <a:solidFill>
                  <a:schemeClr val="bg1"/>
                </a:solidFill>
                <a:highlight>
                  <a:srgbClr val="000000"/>
                </a:highlight>
                <a:latin typeface="Georgia" panose="02040502050405020303" pitchFamily="18" charset="0"/>
              </a:rPr>
              <a:t>What is Line Intensity Mapping?</a:t>
            </a:r>
          </a:p>
          <a:p>
            <a:r>
              <a:rPr lang="en-US" dirty="0">
                <a:solidFill>
                  <a:schemeClr val="bg1"/>
                </a:solidFill>
                <a:highlight>
                  <a:srgbClr val="000000"/>
                </a:highlight>
                <a:latin typeface="Georgia" panose="02040502050405020303" pitchFamily="18" charset="0"/>
              </a:rPr>
              <a:t>The Origins of the [C </a:t>
            </a:r>
            <a:r>
              <a:rPr lang="en-US" sz="24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Line</a:t>
            </a:r>
          </a:p>
          <a:p>
            <a:r>
              <a:rPr lang="en-US" dirty="0">
                <a:solidFill>
                  <a:schemeClr val="bg1"/>
                </a:solidFill>
                <a:highlight>
                  <a:srgbClr val="000000"/>
                </a:highlight>
                <a:latin typeface="Georgia" panose="02040502050405020303" pitchFamily="18" charset="0"/>
              </a:rPr>
              <a:t>FIRE Simulations</a:t>
            </a:r>
          </a:p>
          <a:p>
            <a:r>
              <a:rPr lang="en-US" dirty="0">
                <a:solidFill>
                  <a:schemeClr val="bg1"/>
                </a:solidFill>
                <a:highlight>
                  <a:srgbClr val="000000"/>
                </a:highlight>
                <a:latin typeface="Georgia" panose="02040502050405020303" pitchFamily="18" charset="0"/>
              </a:rPr>
              <a:t>Where Do Galaxies Live?</a:t>
            </a:r>
          </a:p>
          <a:p>
            <a:r>
              <a:rPr lang="en-US" dirty="0">
                <a:solidFill>
                  <a:schemeClr val="bg1"/>
                </a:solidFill>
                <a:highlight>
                  <a:srgbClr val="000000"/>
                </a:highlight>
                <a:latin typeface="Georgia" panose="02040502050405020303" pitchFamily="18" charset="0"/>
              </a:rPr>
              <a:t>Connecting [C </a:t>
            </a:r>
            <a:r>
              <a:rPr lang="en-US" sz="24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to Halos</a:t>
            </a:r>
          </a:p>
          <a:p>
            <a:r>
              <a:rPr lang="en-US" dirty="0">
                <a:solidFill>
                  <a:schemeClr val="bg1"/>
                </a:solidFill>
                <a:highlight>
                  <a:srgbClr val="000000"/>
                </a:highlight>
                <a:latin typeface="Georgia" panose="02040502050405020303" pitchFamily="18" charset="0"/>
              </a:rPr>
              <a:t>Simulation Results</a:t>
            </a:r>
          </a:p>
          <a:p>
            <a:r>
              <a:rPr lang="en-US" dirty="0">
                <a:solidFill>
                  <a:schemeClr val="bg1"/>
                </a:solidFill>
                <a:highlight>
                  <a:srgbClr val="000000"/>
                </a:highlight>
                <a:latin typeface="Georgia" panose="02040502050405020303" pitchFamily="18" charset="0"/>
              </a:rPr>
              <a:t>Perspectives</a:t>
            </a:r>
          </a:p>
          <a:p>
            <a:endParaRPr lang="en-US" dirty="0">
              <a:solidFill>
                <a:schemeClr val="bg1"/>
              </a:solidFill>
              <a:highlight>
                <a:srgbClr val="000000"/>
              </a:highlight>
              <a:latin typeface="Georgia" panose="02040502050405020303" pitchFamily="18" charset="0"/>
            </a:endParaRP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p:sp>
        <p:nvSpPr>
          <p:cNvPr id="4" name="TextBox 3">
            <a:extLst>
              <a:ext uri="{FF2B5EF4-FFF2-40B4-BE49-F238E27FC236}">
                <a16:creationId xmlns:a16="http://schemas.microsoft.com/office/drawing/2014/main" id="{C13C2AD9-BE05-0944-9884-1FFD78449F06}"/>
              </a:ext>
            </a:extLst>
          </p:cNvPr>
          <p:cNvSpPr txBox="1"/>
          <p:nvPr/>
        </p:nvSpPr>
        <p:spPr>
          <a:xfrm>
            <a:off x="11632555" y="6086859"/>
            <a:ext cx="322377" cy="523220"/>
          </a:xfrm>
          <a:prstGeom prst="rect">
            <a:avLst/>
          </a:prstGeom>
          <a:noFill/>
        </p:spPr>
        <p:txBody>
          <a:bodyPr wrap="square" rtlCol="0">
            <a:spAutoFit/>
          </a:bodyPr>
          <a:lstStyle/>
          <a:p>
            <a:r>
              <a:rPr lang="en-US" sz="2800" dirty="0">
                <a:solidFill>
                  <a:schemeClr val="bg1"/>
                </a:solidFill>
                <a:latin typeface="Georgia" panose="02040502050405020303" pitchFamily="18" charset="0"/>
              </a:rPr>
              <a:t>3</a:t>
            </a:r>
            <a:endParaRPr lang="en-US" sz="24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9775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History of the Universe</a:t>
            </a:r>
          </a:p>
        </p:txBody>
      </p:sp>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4</a:t>
            </a:r>
          </a:p>
        </p:txBody>
      </p:sp>
      <p:pic>
        <p:nvPicPr>
          <p:cNvPr id="1026" name="Picture 2" descr="Schematic diagram of the history of the Universe">
            <a:extLst>
              <a:ext uri="{FF2B5EF4-FFF2-40B4-BE49-F238E27FC236}">
                <a16:creationId xmlns:a16="http://schemas.microsoft.com/office/drawing/2014/main" id="{1D30DC17-2FF7-1C4A-98C9-72F9A7A74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1875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126E01-C378-4A43-B395-B280328D68AD}"/>
              </a:ext>
            </a:extLst>
          </p:cNvPr>
          <p:cNvSpPr txBox="1"/>
          <p:nvPr/>
        </p:nvSpPr>
        <p:spPr>
          <a:xfrm>
            <a:off x="5253645" y="2187948"/>
            <a:ext cx="992777" cy="369332"/>
          </a:xfrm>
          <a:prstGeom prst="rect">
            <a:avLst/>
          </a:prstGeom>
          <a:noFill/>
        </p:spPr>
        <p:txBody>
          <a:bodyPr wrap="square" rtlCol="0">
            <a:spAutoFit/>
          </a:bodyPr>
          <a:lstStyle/>
          <a:p>
            <a:r>
              <a:rPr lang="en-US" dirty="0">
                <a:solidFill>
                  <a:schemeClr val="bg1"/>
                </a:solidFill>
                <a:latin typeface="Georgia" panose="02040502050405020303" pitchFamily="18" charset="0"/>
              </a:rPr>
              <a:t>EoR</a:t>
            </a:r>
          </a:p>
        </p:txBody>
      </p:sp>
      <p:sp>
        <p:nvSpPr>
          <p:cNvPr id="10" name="TextBox 9">
            <a:extLst>
              <a:ext uri="{FF2B5EF4-FFF2-40B4-BE49-F238E27FC236}">
                <a16:creationId xmlns:a16="http://schemas.microsoft.com/office/drawing/2014/main" id="{0F675785-500A-CC4D-BDC5-FE795C264911}"/>
              </a:ext>
            </a:extLst>
          </p:cNvPr>
          <p:cNvSpPr txBox="1"/>
          <p:nvPr/>
        </p:nvSpPr>
        <p:spPr>
          <a:xfrm>
            <a:off x="254644" y="5797907"/>
            <a:ext cx="2522010" cy="307777"/>
          </a:xfrm>
          <a:prstGeom prst="rect">
            <a:avLst/>
          </a:prstGeom>
          <a:noFill/>
        </p:spPr>
        <p:txBody>
          <a:bodyPr wrap="square" rtlCol="0">
            <a:spAutoFit/>
          </a:bodyPr>
          <a:lstStyle/>
          <a:p>
            <a:r>
              <a:rPr lang="en-US" sz="1400" dirty="0">
                <a:solidFill>
                  <a:schemeClr val="bg1"/>
                </a:solidFill>
                <a:latin typeface="Georgia" panose="02040502050405020303" pitchFamily="18" charset="0"/>
              </a:rPr>
              <a:t>Figure: NAOJ/ESO</a:t>
            </a:r>
          </a:p>
        </p:txBody>
      </p:sp>
      <p:sp>
        <p:nvSpPr>
          <p:cNvPr id="7" name="Right Arrow 6">
            <a:extLst>
              <a:ext uri="{FF2B5EF4-FFF2-40B4-BE49-F238E27FC236}">
                <a16:creationId xmlns:a16="http://schemas.microsoft.com/office/drawing/2014/main" id="{3D144462-2021-DB45-AA29-7B2F46EC42F6}"/>
              </a:ext>
            </a:extLst>
          </p:cNvPr>
          <p:cNvSpPr/>
          <p:nvPr/>
        </p:nvSpPr>
        <p:spPr>
          <a:xfrm rot="7923490">
            <a:off x="2121153" y="3340530"/>
            <a:ext cx="573668" cy="1769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9DF42EE-3EBF-6548-A639-857FC06CC12F}"/>
              </a:ext>
            </a:extLst>
          </p:cNvPr>
          <p:cNvSpPr/>
          <p:nvPr/>
        </p:nvSpPr>
        <p:spPr>
          <a:xfrm rot="7923490">
            <a:off x="10364607" y="3423788"/>
            <a:ext cx="573668" cy="1769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5692CCF-CDF9-7648-B2CF-F26AED19B99C}"/>
              </a:ext>
            </a:extLst>
          </p:cNvPr>
          <p:cNvSpPr/>
          <p:nvPr/>
        </p:nvSpPr>
        <p:spPr>
          <a:xfrm>
            <a:off x="5212081" y="2133600"/>
            <a:ext cx="703810" cy="4780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6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Line Intensity Mapping</a:t>
            </a:r>
          </a:p>
        </p:txBody>
      </p:sp>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5</a:t>
            </a:r>
          </a:p>
        </p:txBody>
      </p:sp>
      <p:pic>
        <p:nvPicPr>
          <p:cNvPr id="2050" name="Picture 2">
            <a:extLst>
              <a:ext uri="{FF2B5EF4-FFF2-40B4-BE49-F238E27FC236}">
                <a16:creationId xmlns:a16="http://schemas.microsoft.com/office/drawing/2014/main" id="{1CCBBD0E-412F-8B49-8C3C-AF9C4E563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58" y="2505803"/>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4092A69-612E-AE4C-A221-4B0F0066C1C4}"/>
              </a:ext>
            </a:extLst>
          </p:cNvPr>
          <p:cNvSpPr txBox="1"/>
          <p:nvPr/>
        </p:nvSpPr>
        <p:spPr>
          <a:xfrm>
            <a:off x="282497" y="5553803"/>
            <a:ext cx="3184550" cy="646331"/>
          </a:xfrm>
          <a:prstGeom prst="rect">
            <a:avLst/>
          </a:prstGeom>
          <a:noFill/>
        </p:spPr>
        <p:txBody>
          <a:bodyPr wrap="square" rtlCol="0">
            <a:spAutoFit/>
          </a:bodyPr>
          <a:lstStyle/>
          <a:p>
            <a:r>
              <a:rPr lang="en-US" dirty="0" err="1">
                <a:solidFill>
                  <a:schemeClr val="bg1"/>
                </a:solidFill>
                <a:latin typeface="Georgia" panose="02040502050405020303" pitchFamily="18" charset="0"/>
              </a:rPr>
              <a:t>Kovetz</a:t>
            </a:r>
            <a:r>
              <a:rPr lang="en-US" dirty="0">
                <a:solidFill>
                  <a:schemeClr val="bg1"/>
                </a:solidFill>
                <a:latin typeface="Georgia" panose="02040502050405020303" pitchFamily="18" charset="0"/>
              </a:rPr>
              <a:t> et al., 2017 </a:t>
            </a:r>
          </a:p>
          <a:p>
            <a:r>
              <a:rPr lang="en-US" i="1" dirty="0">
                <a:solidFill>
                  <a:schemeClr val="bg1"/>
                </a:solidFill>
                <a:latin typeface="Georgia" panose="02040502050405020303" pitchFamily="18" charset="0"/>
              </a:rPr>
              <a:t>(Figure by Patrick Breysse)</a:t>
            </a:r>
          </a:p>
        </p:txBody>
      </p:sp>
      <p:pic>
        <p:nvPicPr>
          <p:cNvPr id="10" name="Picture 9">
            <a:extLst>
              <a:ext uri="{FF2B5EF4-FFF2-40B4-BE49-F238E27FC236}">
                <a16:creationId xmlns:a16="http://schemas.microsoft.com/office/drawing/2014/main" id="{1CE87844-FC2C-8245-AD73-6ACE75AB1C30}"/>
              </a:ext>
            </a:extLst>
          </p:cNvPr>
          <p:cNvPicPr>
            <a:picLocks noChangeAspect="1"/>
          </p:cNvPicPr>
          <p:nvPr/>
        </p:nvPicPr>
        <p:blipFill>
          <a:blip r:embed="rId4"/>
          <a:stretch>
            <a:fillRect/>
          </a:stretch>
        </p:blipFill>
        <p:spPr>
          <a:xfrm>
            <a:off x="8004819" y="517627"/>
            <a:ext cx="4089312" cy="5443389"/>
          </a:xfrm>
          <a:prstGeom prst="rect">
            <a:avLst/>
          </a:prstGeom>
        </p:spPr>
      </p:pic>
      <p:sp>
        <p:nvSpPr>
          <p:cNvPr id="11" name="TextBox 10">
            <a:extLst>
              <a:ext uri="{FF2B5EF4-FFF2-40B4-BE49-F238E27FC236}">
                <a16:creationId xmlns:a16="http://schemas.microsoft.com/office/drawing/2014/main" id="{3E9AA9E2-7ABD-EB43-825F-E6564143F30F}"/>
              </a:ext>
            </a:extLst>
          </p:cNvPr>
          <p:cNvSpPr txBox="1"/>
          <p:nvPr/>
        </p:nvSpPr>
        <p:spPr>
          <a:xfrm>
            <a:off x="8953201" y="5971041"/>
            <a:ext cx="2400599" cy="369332"/>
          </a:xfrm>
          <a:prstGeom prst="rect">
            <a:avLst/>
          </a:prstGeom>
          <a:noFill/>
        </p:spPr>
        <p:txBody>
          <a:bodyPr wrap="square" rtlCol="0">
            <a:spAutoFit/>
          </a:bodyPr>
          <a:lstStyle/>
          <a:p>
            <a:r>
              <a:rPr lang="en-US" dirty="0">
                <a:solidFill>
                  <a:schemeClr val="bg1"/>
                </a:solidFill>
                <a:latin typeface="Georgia" panose="02040502050405020303" pitchFamily="18" charset="0"/>
              </a:rPr>
              <a:t>Horlaville et al., 2023</a:t>
            </a:r>
          </a:p>
        </p:txBody>
      </p:sp>
      <p:sp>
        <p:nvSpPr>
          <p:cNvPr id="13" name="TextBox 12">
            <a:extLst>
              <a:ext uri="{FF2B5EF4-FFF2-40B4-BE49-F238E27FC236}">
                <a16:creationId xmlns:a16="http://schemas.microsoft.com/office/drawing/2014/main" id="{86812D2D-8950-D44F-83A7-6429243E118E}"/>
              </a:ext>
            </a:extLst>
          </p:cNvPr>
          <p:cNvSpPr txBox="1"/>
          <p:nvPr/>
        </p:nvSpPr>
        <p:spPr>
          <a:xfrm>
            <a:off x="480417" y="2136471"/>
            <a:ext cx="1780479"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Galaxy survey:</a:t>
            </a:r>
          </a:p>
        </p:txBody>
      </p:sp>
      <p:sp>
        <p:nvSpPr>
          <p:cNvPr id="14" name="TextBox 13">
            <a:extLst>
              <a:ext uri="{FF2B5EF4-FFF2-40B4-BE49-F238E27FC236}">
                <a16:creationId xmlns:a16="http://schemas.microsoft.com/office/drawing/2014/main" id="{BBCAD1D7-A58C-CA4C-9F2C-FF54F482982C}"/>
              </a:ext>
            </a:extLst>
          </p:cNvPr>
          <p:cNvSpPr txBox="1"/>
          <p:nvPr/>
        </p:nvSpPr>
        <p:spPr>
          <a:xfrm>
            <a:off x="7113918" y="1366793"/>
            <a:ext cx="808032"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[C </a:t>
            </a:r>
            <a:r>
              <a:rPr lang="en-US" sz="16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a:t>
            </a:r>
          </a:p>
        </p:txBody>
      </p:sp>
      <p:sp>
        <p:nvSpPr>
          <p:cNvPr id="15" name="TextBox 14">
            <a:extLst>
              <a:ext uri="{FF2B5EF4-FFF2-40B4-BE49-F238E27FC236}">
                <a16:creationId xmlns:a16="http://schemas.microsoft.com/office/drawing/2014/main" id="{0D7AF9E4-8E5C-9241-89AF-BC31718C6212}"/>
              </a:ext>
            </a:extLst>
          </p:cNvPr>
          <p:cNvSpPr txBox="1"/>
          <p:nvPr/>
        </p:nvSpPr>
        <p:spPr>
          <a:xfrm>
            <a:off x="3380677" y="2150493"/>
            <a:ext cx="1780479"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CO LIM:</a:t>
            </a:r>
          </a:p>
        </p:txBody>
      </p:sp>
      <p:sp>
        <p:nvSpPr>
          <p:cNvPr id="12" name="TextBox 11">
            <a:extLst>
              <a:ext uri="{FF2B5EF4-FFF2-40B4-BE49-F238E27FC236}">
                <a16:creationId xmlns:a16="http://schemas.microsoft.com/office/drawing/2014/main" id="{A480780A-F7FE-214D-996B-120C2B704D7A}"/>
              </a:ext>
            </a:extLst>
          </p:cNvPr>
          <p:cNvSpPr txBox="1"/>
          <p:nvPr/>
        </p:nvSpPr>
        <p:spPr>
          <a:xfrm>
            <a:off x="7347239" y="3059668"/>
            <a:ext cx="574711"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CO:</a:t>
            </a:r>
          </a:p>
        </p:txBody>
      </p:sp>
      <p:sp>
        <p:nvSpPr>
          <p:cNvPr id="16" name="TextBox 15">
            <a:extLst>
              <a:ext uri="{FF2B5EF4-FFF2-40B4-BE49-F238E27FC236}">
                <a16:creationId xmlns:a16="http://schemas.microsoft.com/office/drawing/2014/main" id="{941B426A-1390-3447-9576-063FFC5043FE}"/>
              </a:ext>
            </a:extLst>
          </p:cNvPr>
          <p:cNvSpPr txBox="1"/>
          <p:nvPr/>
        </p:nvSpPr>
        <p:spPr>
          <a:xfrm>
            <a:off x="7351569" y="4741203"/>
            <a:ext cx="665072"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H </a:t>
            </a:r>
            <a:r>
              <a:rPr lang="en-US" sz="1600" dirty="0">
                <a:solidFill>
                  <a:schemeClr val="bg1"/>
                </a:solidFill>
                <a:highlight>
                  <a:srgbClr val="000000"/>
                </a:highlight>
                <a:latin typeface="Georgia" panose="02040502050405020303" pitchFamily="18" charset="0"/>
              </a:rPr>
              <a:t>I</a:t>
            </a:r>
            <a:r>
              <a:rPr lang="en-US" dirty="0">
                <a:solidFill>
                  <a:schemeClr val="bg1"/>
                </a:solidFill>
                <a:highlight>
                  <a:srgbClr val="000000"/>
                </a:highlight>
                <a:latin typeface="Georgia" panose="02040502050405020303" pitchFamily="18" charset="0"/>
              </a:rPr>
              <a:t>:</a:t>
            </a:r>
          </a:p>
        </p:txBody>
      </p:sp>
      <p:sp>
        <p:nvSpPr>
          <p:cNvPr id="3" name="TextBox 2">
            <a:extLst>
              <a:ext uri="{FF2B5EF4-FFF2-40B4-BE49-F238E27FC236}">
                <a16:creationId xmlns:a16="http://schemas.microsoft.com/office/drawing/2014/main" id="{2A83F3F6-A486-0861-E61F-83D9D950F94E}"/>
              </a:ext>
            </a:extLst>
          </p:cNvPr>
          <p:cNvSpPr txBox="1"/>
          <p:nvPr/>
        </p:nvSpPr>
        <p:spPr>
          <a:xfrm>
            <a:off x="3733701" y="6253535"/>
            <a:ext cx="4792673"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LIM can trace cosmic structure!</a:t>
            </a:r>
            <a:endParaRPr lang="en-US" sz="2400"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70109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 grpId="0"/>
      <p:bldP spid="16"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The Origins of the [C </a:t>
            </a:r>
            <a:r>
              <a:rPr lang="en-US" sz="40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Line</a:t>
            </a:r>
          </a:p>
        </p:txBody>
      </p:sp>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6</a:t>
            </a:r>
          </a:p>
        </p:txBody>
      </p:sp>
      <p:sp>
        <p:nvSpPr>
          <p:cNvPr id="4" name="TextBox 3">
            <a:extLst>
              <a:ext uri="{FF2B5EF4-FFF2-40B4-BE49-F238E27FC236}">
                <a16:creationId xmlns:a16="http://schemas.microsoft.com/office/drawing/2014/main" id="{FBD0D4BF-41EC-8931-42E7-364597956EFD}"/>
              </a:ext>
            </a:extLst>
          </p:cNvPr>
          <p:cNvSpPr txBox="1"/>
          <p:nvPr/>
        </p:nvSpPr>
        <p:spPr>
          <a:xfrm>
            <a:off x="2480042" y="3429000"/>
            <a:ext cx="1780479" cy="1323439"/>
          </a:xfrm>
          <a:prstGeom prst="rect">
            <a:avLst/>
          </a:prstGeom>
          <a:noFill/>
        </p:spPr>
        <p:txBody>
          <a:bodyPr wrap="square" rtlCol="0">
            <a:spAutoFit/>
          </a:bodyPr>
          <a:lstStyle/>
          <a:p>
            <a:r>
              <a:rPr lang="en-US" sz="1600" dirty="0">
                <a:solidFill>
                  <a:schemeClr val="bg1"/>
                </a:solidFill>
                <a:highlight>
                  <a:srgbClr val="000000"/>
                </a:highlight>
                <a:latin typeface="Georgia" panose="02040502050405020303" pitchFamily="18" charset="0"/>
              </a:rPr>
              <a:t>star formation</a:t>
            </a:r>
          </a:p>
          <a:p>
            <a:endParaRPr lang="en-US" sz="1600" dirty="0">
              <a:solidFill>
                <a:schemeClr val="bg1"/>
              </a:solidFill>
              <a:highlight>
                <a:srgbClr val="000000"/>
              </a:highlight>
              <a:latin typeface="Georgia" panose="02040502050405020303" pitchFamily="18" charset="0"/>
            </a:endParaRPr>
          </a:p>
          <a:p>
            <a:r>
              <a:rPr lang="en-US" sz="1600" dirty="0">
                <a:solidFill>
                  <a:schemeClr val="bg1"/>
                </a:solidFill>
                <a:highlight>
                  <a:srgbClr val="000000"/>
                </a:highlight>
                <a:latin typeface="Georgia" panose="02040502050405020303" pitchFamily="18" charset="0"/>
              </a:rPr>
              <a:t>[C </a:t>
            </a:r>
            <a:r>
              <a:rPr lang="en-US" sz="1400" dirty="0">
                <a:solidFill>
                  <a:schemeClr val="bg1"/>
                </a:solidFill>
                <a:highlight>
                  <a:srgbClr val="000000"/>
                </a:highlight>
                <a:latin typeface="Georgia" panose="02040502050405020303" pitchFamily="18" charset="0"/>
              </a:rPr>
              <a:t>II</a:t>
            </a:r>
            <a:r>
              <a:rPr lang="en-US" sz="1600" dirty="0">
                <a:solidFill>
                  <a:schemeClr val="bg1"/>
                </a:solidFill>
                <a:highlight>
                  <a:srgbClr val="000000"/>
                </a:highlight>
                <a:latin typeface="Georgia" panose="02040502050405020303" pitchFamily="18" charset="0"/>
              </a:rPr>
              <a:t>]</a:t>
            </a:r>
          </a:p>
          <a:p>
            <a:r>
              <a:rPr lang="en-US" sz="1600" dirty="0">
                <a:solidFill>
                  <a:schemeClr val="bg1"/>
                </a:solidFill>
                <a:highlight>
                  <a:srgbClr val="000000"/>
                </a:highlight>
                <a:latin typeface="Georgia" panose="02040502050405020303" pitchFamily="18" charset="0"/>
              </a:rPr>
              <a:t>H </a:t>
            </a:r>
            <a:r>
              <a:rPr lang="en-US" sz="1400" dirty="0">
                <a:solidFill>
                  <a:schemeClr val="bg1"/>
                </a:solidFill>
                <a:highlight>
                  <a:srgbClr val="000000"/>
                </a:highlight>
                <a:latin typeface="Georgia" panose="02040502050405020303" pitchFamily="18" charset="0"/>
              </a:rPr>
              <a:t>II</a:t>
            </a:r>
            <a:endParaRPr lang="en-US" sz="1600" dirty="0">
              <a:solidFill>
                <a:schemeClr val="bg1"/>
              </a:solidFill>
              <a:highlight>
                <a:srgbClr val="000000"/>
              </a:highlight>
              <a:latin typeface="Georgia" panose="02040502050405020303" pitchFamily="18" charset="0"/>
            </a:endParaRPr>
          </a:p>
          <a:p>
            <a:r>
              <a:rPr lang="en-US" sz="1600" dirty="0">
                <a:solidFill>
                  <a:schemeClr val="bg1"/>
                </a:solidFill>
                <a:highlight>
                  <a:srgbClr val="000000"/>
                </a:highlight>
                <a:latin typeface="Georgia" panose="02040502050405020303" pitchFamily="18" charset="0"/>
              </a:rPr>
              <a:t>N </a:t>
            </a:r>
            <a:r>
              <a:rPr lang="en-US" sz="1400" dirty="0">
                <a:solidFill>
                  <a:schemeClr val="bg1"/>
                </a:solidFill>
                <a:highlight>
                  <a:srgbClr val="000000"/>
                </a:highlight>
                <a:latin typeface="Georgia" panose="02040502050405020303" pitchFamily="18" charset="0"/>
              </a:rPr>
              <a:t>II</a:t>
            </a:r>
            <a:endParaRPr lang="en-US" sz="1600" dirty="0">
              <a:solidFill>
                <a:schemeClr val="bg1"/>
              </a:solidFill>
              <a:highlight>
                <a:srgbClr val="000000"/>
              </a:highlight>
              <a:latin typeface="Georgia" panose="02040502050405020303" pitchFamily="18" charset="0"/>
            </a:endParaRPr>
          </a:p>
        </p:txBody>
      </p:sp>
      <p:sp>
        <p:nvSpPr>
          <p:cNvPr id="10" name="TextBox 9">
            <a:extLst>
              <a:ext uri="{FF2B5EF4-FFF2-40B4-BE49-F238E27FC236}">
                <a16:creationId xmlns:a16="http://schemas.microsoft.com/office/drawing/2014/main" id="{5F72D6FC-6F77-DB2D-F346-1045F4301642}"/>
              </a:ext>
            </a:extLst>
          </p:cNvPr>
          <p:cNvSpPr txBox="1"/>
          <p:nvPr/>
        </p:nvSpPr>
        <p:spPr>
          <a:xfrm>
            <a:off x="4028906" y="2915379"/>
            <a:ext cx="2067094" cy="1323439"/>
          </a:xfrm>
          <a:prstGeom prst="rect">
            <a:avLst/>
          </a:prstGeom>
          <a:noFill/>
        </p:spPr>
        <p:txBody>
          <a:bodyPr wrap="square" rtlCol="0">
            <a:spAutoFit/>
          </a:bodyPr>
          <a:lstStyle/>
          <a:p>
            <a:pPr algn="ctr"/>
            <a:r>
              <a:rPr lang="en-US" sz="1600" dirty="0">
                <a:solidFill>
                  <a:schemeClr val="bg1"/>
                </a:solidFill>
                <a:highlight>
                  <a:srgbClr val="000000"/>
                </a:highlight>
                <a:latin typeface="Georgia" panose="02040502050405020303" pitchFamily="18" charset="0"/>
              </a:rPr>
              <a:t>cold molecular gas</a:t>
            </a:r>
          </a:p>
          <a:p>
            <a:pPr algn="r"/>
            <a:r>
              <a:rPr lang="en-US" sz="1600" dirty="0">
                <a:solidFill>
                  <a:schemeClr val="bg1"/>
                </a:solidFill>
                <a:highlight>
                  <a:srgbClr val="000000"/>
                </a:highlight>
                <a:latin typeface="Georgia" panose="02040502050405020303" pitchFamily="18" charset="0"/>
              </a:rPr>
              <a:t>H</a:t>
            </a:r>
            <a:r>
              <a:rPr lang="en-US" sz="1600" baseline="-25000" dirty="0">
                <a:solidFill>
                  <a:schemeClr val="bg1"/>
                </a:solidFill>
                <a:highlight>
                  <a:srgbClr val="000000"/>
                </a:highlight>
                <a:latin typeface="Georgia" panose="02040502050405020303" pitchFamily="18" charset="0"/>
              </a:rPr>
              <a:t>2</a:t>
            </a:r>
            <a:endParaRPr lang="en-US" sz="1600" dirty="0">
              <a:solidFill>
                <a:schemeClr val="bg1"/>
              </a:solidFill>
              <a:highlight>
                <a:srgbClr val="000000"/>
              </a:highlight>
              <a:latin typeface="Georgia" panose="02040502050405020303" pitchFamily="18" charset="0"/>
            </a:endParaRPr>
          </a:p>
          <a:p>
            <a:pPr algn="r"/>
            <a:endParaRPr lang="en-US" sz="1600" dirty="0">
              <a:solidFill>
                <a:schemeClr val="bg1"/>
              </a:solidFill>
              <a:highlight>
                <a:srgbClr val="000000"/>
              </a:highlight>
              <a:latin typeface="Georgia" panose="02040502050405020303" pitchFamily="18" charset="0"/>
            </a:endParaRPr>
          </a:p>
          <a:p>
            <a:pPr algn="r"/>
            <a:r>
              <a:rPr lang="en-US" sz="1600" dirty="0">
                <a:solidFill>
                  <a:schemeClr val="bg1"/>
                </a:solidFill>
                <a:highlight>
                  <a:srgbClr val="000000"/>
                </a:highlight>
                <a:latin typeface="Georgia" panose="02040502050405020303" pitchFamily="18" charset="0"/>
              </a:rPr>
              <a:t>C </a:t>
            </a:r>
            <a:r>
              <a:rPr lang="en-US" sz="1400" dirty="0">
                <a:solidFill>
                  <a:schemeClr val="bg1"/>
                </a:solidFill>
                <a:highlight>
                  <a:srgbClr val="000000"/>
                </a:highlight>
                <a:latin typeface="Georgia" panose="02040502050405020303" pitchFamily="18" charset="0"/>
              </a:rPr>
              <a:t>I</a:t>
            </a:r>
            <a:endParaRPr lang="en-US" sz="1600" dirty="0">
              <a:solidFill>
                <a:schemeClr val="bg1"/>
              </a:solidFill>
              <a:highlight>
                <a:srgbClr val="000000"/>
              </a:highlight>
              <a:latin typeface="Georgia" panose="02040502050405020303" pitchFamily="18" charset="0"/>
            </a:endParaRPr>
          </a:p>
          <a:p>
            <a:pPr algn="r"/>
            <a:r>
              <a:rPr lang="en-US" sz="1600" dirty="0">
                <a:solidFill>
                  <a:schemeClr val="bg1"/>
                </a:solidFill>
                <a:highlight>
                  <a:srgbClr val="000000"/>
                </a:highlight>
                <a:latin typeface="Georgia" panose="02040502050405020303" pitchFamily="18" charset="0"/>
              </a:rPr>
              <a:t>CO</a:t>
            </a:r>
          </a:p>
        </p:txBody>
      </p:sp>
      <p:sp>
        <p:nvSpPr>
          <p:cNvPr id="13" name="TextBox 12">
            <a:extLst>
              <a:ext uri="{FF2B5EF4-FFF2-40B4-BE49-F238E27FC236}">
                <a16:creationId xmlns:a16="http://schemas.microsoft.com/office/drawing/2014/main" id="{E19468DC-95F9-E6AA-954D-0D2F9371D59B}"/>
              </a:ext>
            </a:extLst>
          </p:cNvPr>
          <p:cNvSpPr txBox="1"/>
          <p:nvPr/>
        </p:nvSpPr>
        <p:spPr>
          <a:xfrm>
            <a:off x="838200" y="2169538"/>
            <a:ext cx="2472413" cy="830997"/>
          </a:xfrm>
          <a:prstGeom prst="rect">
            <a:avLst/>
          </a:prstGeom>
          <a:noFill/>
        </p:spPr>
        <p:txBody>
          <a:bodyPr wrap="square" rtlCol="0">
            <a:spAutoFit/>
          </a:bodyPr>
          <a:lstStyle/>
          <a:p>
            <a:pPr algn="ctr"/>
            <a:r>
              <a:rPr lang="en-US" sz="1600" dirty="0">
                <a:solidFill>
                  <a:schemeClr val="bg1"/>
                </a:solidFill>
                <a:highlight>
                  <a:srgbClr val="000000"/>
                </a:highlight>
                <a:latin typeface="Georgia" panose="02040502050405020303" pitchFamily="18" charset="0"/>
              </a:rPr>
              <a:t>self-shielding neutral gas</a:t>
            </a:r>
          </a:p>
          <a:p>
            <a:r>
              <a:rPr lang="en-US" sz="1600" dirty="0">
                <a:solidFill>
                  <a:schemeClr val="bg1"/>
                </a:solidFill>
                <a:highlight>
                  <a:srgbClr val="000000"/>
                </a:highlight>
                <a:latin typeface="Georgia" panose="02040502050405020303" pitchFamily="18" charset="0"/>
              </a:rPr>
              <a:t>[C </a:t>
            </a:r>
            <a:r>
              <a:rPr lang="en-US" sz="1400" dirty="0">
                <a:solidFill>
                  <a:schemeClr val="bg1"/>
                </a:solidFill>
                <a:highlight>
                  <a:srgbClr val="000000"/>
                </a:highlight>
                <a:latin typeface="Georgia" panose="02040502050405020303" pitchFamily="18" charset="0"/>
              </a:rPr>
              <a:t>II</a:t>
            </a:r>
            <a:r>
              <a:rPr lang="en-US" sz="1600" dirty="0">
                <a:solidFill>
                  <a:schemeClr val="bg1"/>
                </a:solidFill>
                <a:highlight>
                  <a:srgbClr val="000000"/>
                </a:highlight>
                <a:latin typeface="Georgia" panose="02040502050405020303" pitchFamily="18" charset="0"/>
              </a:rPr>
              <a:t>]</a:t>
            </a:r>
          </a:p>
          <a:p>
            <a:r>
              <a:rPr lang="en-US" sz="1600" dirty="0">
                <a:solidFill>
                  <a:schemeClr val="bg1"/>
                </a:solidFill>
                <a:highlight>
                  <a:srgbClr val="000000"/>
                </a:highlight>
                <a:latin typeface="Georgia" panose="02040502050405020303" pitchFamily="18" charset="0"/>
              </a:rPr>
              <a:t>H </a:t>
            </a:r>
            <a:r>
              <a:rPr lang="en-US" sz="1400" dirty="0">
                <a:solidFill>
                  <a:schemeClr val="bg1"/>
                </a:solidFill>
                <a:highlight>
                  <a:srgbClr val="000000"/>
                </a:highlight>
                <a:latin typeface="Georgia" panose="02040502050405020303" pitchFamily="18" charset="0"/>
              </a:rPr>
              <a:t>I</a:t>
            </a:r>
            <a:endParaRPr lang="en-US" sz="1600" dirty="0">
              <a:solidFill>
                <a:schemeClr val="bg1"/>
              </a:solidFill>
              <a:highlight>
                <a:srgbClr val="000000"/>
              </a:highlight>
              <a:latin typeface="Georgia" panose="02040502050405020303" pitchFamily="18" charset="0"/>
            </a:endParaRPr>
          </a:p>
        </p:txBody>
      </p:sp>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7E5096BC-A99D-3062-9386-E3B1CEDB4CAD}"/>
                  </a:ext>
                </a:extLst>
              </p14:cNvPr>
              <p14:cNvContentPartPr/>
              <p14:nvPr/>
            </p14:nvContentPartPr>
            <p14:xfrm>
              <a:off x="2213358" y="3268288"/>
              <a:ext cx="2867040" cy="2481120"/>
            </p14:xfrm>
          </p:contentPart>
        </mc:Choice>
        <mc:Fallback xmlns="">
          <p:pic>
            <p:nvPicPr>
              <p:cNvPr id="41" name="Ink 40">
                <a:extLst>
                  <a:ext uri="{FF2B5EF4-FFF2-40B4-BE49-F238E27FC236}">
                    <a16:creationId xmlns:a16="http://schemas.microsoft.com/office/drawing/2014/main" id="{7E5096BC-A99D-3062-9386-E3B1CEDB4CAD}"/>
                  </a:ext>
                </a:extLst>
              </p:cNvPr>
              <p:cNvPicPr/>
              <p:nvPr/>
            </p:nvPicPr>
            <p:blipFill>
              <a:blip r:embed="rId4"/>
              <a:stretch>
                <a:fillRect/>
              </a:stretch>
            </p:blipFill>
            <p:spPr>
              <a:xfrm>
                <a:off x="2204718" y="3259288"/>
                <a:ext cx="2884680" cy="249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37008806-6D44-ABDB-FC83-0A9D9BFCF86B}"/>
                  </a:ext>
                </a:extLst>
              </p14:cNvPr>
              <p14:cNvContentPartPr/>
              <p14:nvPr/>
            </p14:nvContentPartPr>
            <p14:xfrm>
              <a:off x="986118" y="2634996"/>
              <a:ext cx="5521680" cy="3954240"/>
            </p14:xfrm>
          </p:contentPart>
        </mc:Choice>
        <mc:Fallback xmlns="">
          <p:pic>
            <p:nvPicPr>
              <p:cNvPr id="42" name="Ink 41">
                <a:extLst>
                  <a:ext uri="{FF2B5EF4-FFF2-40B4-BE49-F238E27FC236}">
                    <a16:creationId xmlns:a16="http://schemas.microsoft.com/office/drawing/2014/main" id="{37008806-6D44-ABDB-FC83-0A9D9BFCF86B}"/>
                  </a:ext>
                </a:extLst>
              </p:cNvPr>
              <p:cNvPicPr/>
              <p:nvPr/>
            </p:nvPicPr>
            <p:blipFill>
              <a:blip r:embed="rId6"/>
              <a:stretch>
                <a:fillRect/>
              </a:stretch>
            </p:blipFill>
            <p:spPr>
              <a:xfrm>
                <a:off x="977478" y="2626356"/>
                <a:ext cx="5539320" cy="397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 name="Ink 43">
                <a:extLst>
                  <a:ext uri="{FF2B5EF4-FFF2-40B4-BE49-F238E27FC236}">
                    <a16:creationId xmlns:a16="http://schemas.microsoft.com/office/drawing/2014/main" id="{73F61B50-D2D6-ABEB-782D-F066C4F2EDE1}"/>
                  </a:ext>
                </a:extLst>
              </p14:cNvPr>
              <p14:cNvContentPartPr/>
              <p14:nvPr/>
            </p14:nvContentPartPr>
            <p14:xfrm>
              <a:off x="397089" y="1630215"/>
              <a:ext cx="6861960" cy="5175720"/>
            </p14:xfrm>
          </p:contentPart>
        </mc:Choice>
        <mc:Fallback xmlns="">
          <p:pic>
            <p:nvPicPr>
              <p:cNvPr id="44" name="Ink 43">
                <a:extLst>
                  <a:ext uri="{FF2B5EF4-FFF2-40B4-BE49-F238E27FC236}">
                    <a16:creationId xmlns:a16="http://schemas.microsoft.com/office/drawing/2014/main" id="{73F61B50-D2D6-ABEB-782D-F066C4F2EDE1}"/>
                  </a:ext>
                </a:extLst>
              </p:cNvPr>
              <p:cNvPicPr/>
              <p:nvPr/>
            </p:nvPicPr>
            <p:blipFill>
              <a:blip r:embed="rId8"/>
              <a:stretch>
                <a:fillRect/>
              </a:stretch>
            </p:blipFill>
            <p:spPr>
              <a:xfrm>
                <a:off x="388089" y="1621215"/>
                <a:ext cx="6879600" cy="5193360"/>
              </a:xfrm>
              <a:prstGeom prst="rect">
                <a:avLst/>
              </a:prstGeom>
            </p:spPr>
          </p:pic>
        </mc:Fallback>
      </mc:AlternateContent>
      <p:sp>
        <p:nvSpPr>
          <p:cNvPr id="46" name="Right Arrow 45">
            <a:extLst>
              <a:ext uri="{FF2B5EF4-FFF2-40B4-BE49-F238E27FC236}">
                <a16:creationId xmlns:a16="http://schemas.microsoft.com/office/drawing/2014/main" id="{9DC88E5B-2E57-E32D-1C1E-58F4AA1BB160}"/>
              </a:ext>
            </a:extLst>
          </p:cNvPr>
          <p:cNvSpPr/>
          <p:nvPr/>
        </p:nvSpPr>
        <p:spPr>
          <a:xfrm rot="18566710">
            <a:off x="3980049" y="3800219"/>
            <a:ext cx="521066" cy="15619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F424866A-3109-3A95-BD31-6589A5FAA4A8}"/>
              </a:ext>
            </a:extLst>
          </p:cNvPr>
          <p:cNvSpPr/>
          <p:nvPr/>
        </p:nvSpPr>
        <p:spPr>
          <a:xfrm rot="864425">
            <a:off x="4178110" y="4469402"/>
            <a:ext cx="580642" cy="15031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E2DEA74A-D41E-F765-7A72-77EA6F6AE5BB}"/>
              </a:ext>
            </a:extLst>
          </p:cNvPr>
          <p:cNvSpPr/>
          <p:nvPr/>
        </p:nvSpPr>
        <p:spPr>
          <a:xfrm rot="7412702">
            <a:off x="3156137" y="4885286"/>
            <a:ext cx="515587" cy="13089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187D7568-B8FA-8F72-2119-571E6BD2659A}"/>
              </a:ext>
            </a:extLst>
          </p:cNvPr>
          <p:cNvSpPr/>
          <p:nvPr/>
        </p:nvSpPr>
        <p:spPr>
          <a:xfrm rot="12973818">
            <a:off x="3121208" y="3924084"/>
            <a:ext cx="481620" cy="10689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4A5B3F1-C98A-DCFB-4223-8C277FDB0E3E}"/>
              </a:ext>
            </a:extLst>
          </p:cNvPr>
          <p:cNvSpPr txBox="1"/>
          <p:nvPr/>
        </p:nvSpPr>
        <p:spPr>
          <a:xfrm>
            <a:off x="7430840" y="5385641"/>
            <a:ext cx="618284" cy="584775"/>
          </a:xfrm>
          <a:prstGeom prst="rect">
            <a:avLst/>
          </a:prstGeom>
          <a:noFill/>
        </p:spPr>
        <p:txBody>
          <a:bodyPr wrap="square" rtlCol="0">
            <a:spAutoFit/>
          </a:bodyPr>
          <a:lstStyle/>
          <a:p>
            <a:r>
              <a:rPr lang="en-US" sz="1600" dirty="0">
                <a:solidFill>
                  <a:schemeClr val="bg1"/>
                </a:solidFill>
                <a:highlight>
                  <a:srgbClr val="000000"/>
                </a:highlight>
                <a:latin typeface="Georgia" panose="02040502050405020303" pitchFamily="18" charset="0"/>
              </a:rPr>
              <a:t>H </a:t>
            </a:r>
            <a:r>
              <a:rPr lang="en-US" sz="1400" dirty="0">
                <a:solidFill>
                  <a:schemeClr val="bg1"/>
                </a:solidFill>
                <a:highlight>
                  <a:srgbClr val="000000"/>
                </a:highlight>
                <a:latin typeface="Georgia" panose="02040502050405020303" pitchFamily="18" charset="0"/>
              </a:rPr>
              <a:t>II</a:t>
            </a:r>
            <a:endParaRPr lang="en-US" sz="1600" dirty="0">
              <a:solidFill>
                <a:schemeClr val="bg1"/>
              </a:solidFill>
              <a:highlight>
                <a:srgbClr val="000000"/>
              </a:highlight>
              <a:latin typeface="Georgia" panose="02040502050405020303" pitchFamily="18" charset="0"/>
            </a:endParaRPr>
          </a:p>
          <a:p>
            <a:pPr algn="r"/>
            <a:endParaRPr lang="en-US" sz="1600" dirty="0">
              <a:solidFill>
                <a:schemeClr val="bg1"/>
              </a:solidFill>
              <a:highlight>
                <a:srgbClr val="000000"/>
              </a:highlight>
              <a:latin typeface="Georgia" panose="02040502050405020303" pitchFamily="18" charset="0"/>
            </a:endParaRPr>
          </a:p>
        </p:txBody>
      </p:sp>
      <p:sp>
        <p:nvSpPr>
          <p:cNvPr id="51" name="TextBox 50">
            <a:extLst>
              <a:ext uri="{FF2B5EF4-FFF2-40B4-BE49-F238E27FC236}">
                <a16:creationId xmlns:a16="http://schemas.microsoft.com/office/drawing/2014/main" id="{3D557D60-504D-CC82-FC79-0DF68FE63B5A}"/>
              </a:ext>
            </a:extLst>
          </p:cNvPr>
          <p:cNvSpPr txBox="1"/>
          <p:nvPr/>
        </p:nvSpPr>
        <p:spPr>
          <a:xfrm>
            <a:off x="6172580" y="2000261"/>
            <a:ext cx="3133844" cy="338554"/>
          </a:xfrm>
          <a:prstGeom prst="rect">
            <a:avLst/>
          </a:prstGeom>
          <a:noFill/>
        </p:spPr>
        <p:txBody>
          <a:bodyPr wrap="square" rtlCol="0">
            <a:spAutoFit/>
          </a:bodyPr>
          <a:lstStyle/>
          <a:p>
            <a:pPr algn="ctr"/>
            <a:r>
              <a:rPr lang="en-US" sz="1600" dirty="0">
                <a:solidFill>
                  <a:schemeClr val="bg1"/>
                </a:solidFill>
                <a:highlight>
                  <a:srgbClr val="000000"/>
                </a:highlight>
                <a:latin typeface="Georgia" panose="02040502050405020303" pitchFamily="18" charset="0"/>
              </a:rPr>
              <a:t>ionized intergalactic medium</a:t>
            </a:r>
          </a:p>
        </p:txBody>
      </p:sp>
      <p:sp>
        <p:nvSpPr>
          <p:cNvPr id="52" name="TextBox 51">
            <a:extLst>
              <a:ext uri="{FF2B5EF4-FFF2-40B4-BE49-F238E27FC236}">
                <a16:creationId xmlns:a16="http://schemas.microsoft.com/office/drawing/2014/main" id="{218B9485-4CE1-2211-4BA0-C12F76D21583}"/>
              </a:ext>
            </a:extLst>
          </p:cNvPr>
          <p:cNvSpPr txBox="1"/>
          <p:nvPr/>
        </p:nvSpPr>
        <p:spPr>
          <a:xfrm>
            <a:off x="7848078" y="6419959"/>
            <a:ext cx="3578401" cy="338554"/>
          </a:xfrm>
          <a:prstGeom prst="rect">
            <a:avLst/>
          </a:prstGeom>
          <a:noFill/>
        </p:spPr>
        <p:txBody>
          <a:bodyPr wrap="square" rtlCol="0">
            <a:spAutoFit/>
          </a:bodyPr>
          <a:lstStyle/>
          <a:p>
            <a:pPr algn="ctr"/>
            <a:r>
              <a:rPr lang="en-US" sz="1600" i="1" dirty="0">
                <a:solidFill>
                  <a:schemeClr val="bg1"/>
                </a:solidFill>
                <a:highlight>
                  <a:srgbClr val="000000"/>
                </a:highlight>
                <a:latin typeface="Georgia" panose="02040502050405020303" pitchFamily="18" charset="0"/>
              </a:rPr>
              <a:t>schematic adapted from: E. Switzer</a:t>
            </a:r>
          </a:p>
        </p:txBody>
      </p:sp>
      <p:sp>
        <p:nvSpPr>
          <p:cNvPr id="53" name="5-Point Star 52">
            <a:extLst>
              <a:ext uri="{FF2B5EF4-FFF2-40B4-BE49-F238E27FC236}">
                <a16:creationId xmlns:a16="http://schemas.microsoft.com/office/drawing/2014/main" id="{E515FFD4-E0F3-B627-7892-70F5F247EAF5}"/>
              </a:ext>
            </a:extLst>
          </p:cNvPr>
          <p:cNvSpPr/>
          <p:nvPr/>
        </p:nvSpPr>
        <p:spPr>
          <a:xfrm>
            <a:off x="3552187" y="4046252"/>
            <a:ext cx="551764" cy="538254"/>
          </a:xfrm>
          <a:prstGeom prst="star5">
            <a:avLst>
              <a:gd name="adj" fmla="val 19098"/>
              <a:gd name="hf" fmla="val 105146"/>
              <a:gd name="vf" fmla="val 11055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8B7FDF-20C8-C773-D7F0-D0F49C9BD027}"/>
              </a:ext>
            </a:extLst>
          </p:cNvPr>
          <p:cNvSpPr txBox="1"/>
          <p:nvPr/>
        </p:nvSpPr>
        <p:spPr>
          <a:xfrm>
            <a:off x="8486289" y="2847266"/>
            <a:ext cx="3133844" cy="2062103"/>
          </a:xfrm>
          <a:prstGeom prst="rect">
            <a:avLst/>
          </a:prstGeom>
          <a:noFill/>
        </p:spPr>
        <p:txBody>
          <a:bodyPr wrap="square" rtlCol="0">
            <a:spAutoFit/>
          </a:bodyPr>
          <a:lstStyle/>
          <a:p>
            <a:pPr algn="ctr"/>
            <a:r>
              <a:rPr lang="en-US" sz="3200" dirty="0">
                <a:solidFill>
                  <a:schemeClr val="bg1"/>
                </a:solidFill>
                <a:highlight>
                  <a:srgbClr val="000000"/>
                </a:highlight>
                <a:latin typeface="Georgia" panose="02040502050405020303" pitchFamily="18" charset="0"/>
              </a:rPr>
              <a:t>Need to meticulously probe the galactic scale…</a:t>
            </a:r>
          </a:p>
        </p:txBody>
      </p:sp>
    </p:spTree>
    <p:extLst>
      <p:ext uri="{BB962C8B-B14F-4D97-AF65-F5344CB8AC3E}">
        <p14:creationId xmlns:p14="http://schemas.microsoft.com/office/powerpoint/2010/main" val="262571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FIRE Simulations</a:t>
            </a:r>
          </a:p>
        </p:txBody>
      </p:sp>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7</a:t>
            </a:r>
          </a:p>
        </p:txBody>
      </p:sp>
      <p:pic>
        <p:nvPicPr>
          <p:cNvPr id="3074" name="Picture 2">
            <a:extLst>
              <a:ext uri="{FF2B5EF4-FFF2-40B4-BE49-F238E27FC236}">
                <a16:creationId xmlns:a16="http://schemas.microsoft.com/office/drawing/2014/main" id="{20489A87-4D5C-AD41-AA85-6BB61589F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71" r="39596"/>
          <a:stretch/>
        </p:blipFill>
        <p:spPr bwMode="auto">
          <a:xfrm>
            <a:off x="889734" y="2042208"/>
            <a:ext cx="3345084" cy="35818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D5BD80-82FA-6646-B203-55F0D9CA3AB5}"/>
              </a:ext>
            </a:extLst>
          </p:cNvPr>
          <p:cNvSpPr txBox="1"/>
          <p:nvPr/>
        </p:nvSpPr>
        <p:spPr>
          <a:xfrm>
            <a:off x="4927707" y="4521604"/>
            <a:ext cx="2176321"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Liang et al., 2023</a:t>
            </a:r>
          </a:p>
        </p:txBody>
      </p:sp>
      <p:sp>
        <p:nvSpPr>
          <p:cNvPr id="12" name="TextBox 11">
            <a:extLst>
              <a:ext uri="{FF2B5EF4-FFF2-40B4-BE49-F238E27FC236}">
                <a16:creationId xmlns:a16="http://schemas.microsoft.com/office/drawing/2014/main" id="{BB94CCF1-F8E3-284E-B019-9B65DDE1BC82}"/>
              </a:ext>
            </a:extLst>
          </p:cNvPr>
          <p:cNvSpPr txBox="1"/>
          <p:nvPr/>
        </p:nvSpPr>
        <p:spPr>
          <a:xfrm>
            <a:off x="163550" y="1571643"/>
            <a:ext cx="3170665" cy="369332"/>
          </a:xfrm>
          <a:prstGeom prst="rect">
            <a:avLst/>
          </a:prstGeom>
          <a:noFill/>
        </p:spPr>
        <p:txBody>
          <a:bodyPr wrap="square" rtlCol="0">
            <a:spAutoFit/>
          </a:bodyPr>
          <a:lstStyle/>
          <a:p>
            <a:r>
              <a:rPr lang="en-US" dirty="0">
                <a:solidFill>
                  <a:schemeClr val="bg1"/>
                </a:solidFill>
                <a:latin typeface="Georgia" panose="02040502050405020303" pitchFamily="18" charset="0"/>
              </a:rPr>
              <a:t>Snapshots of FIRE galaxies</a:t>
            </a:r>
          </a:p>
        </p:txBody>
      </p:sp>
      <p:sp>
        <p:nvSpPr>
          <p:cNvPr id="13" name="TextBox 12">
            <a:extLst>
              <a:ext uri="{FF2B5EF4-FFF2-40B4-BE49-F238E27FC236}">
                <a16:creationId xmlns:a16="http://schemas.microsoft.com/office/drawing/2014/main" id="{C2D352B5-E605-CD45-A527-0890367D0D83}"/>
              </a:ext>
            </a:extLst>
          </p:cNvPr>
          <p:cNvSpPr txBox="1"/>
          <p:nvPr/>
        </p:nvSpPr>
        <p:spPr>
          <a:xfrm>
            <a:off x="7323491" y="658574"/>
            <a:ext cx="3762597"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[C </a:t>
            </a:r>
            <a:r>
              <a:rPr lang="en-US" sz="16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]/IR luminosity relationship</a:t>
            </a:r>
          </a:p>
        </p:txBody>
      </p:sp>
      <p:sp>
        <p:nvSpPr>
          <p:cNvPr id="18" name="Right Arrow 17">
            <a:extLst>
              <a:ext uri="{FF2B5EF4-FFF2-40B4-BE49-F238E27FC236}">
                <a16:creationId xmlns:a16="http://schemas.microsoft.com/office/drawing/2014/main" id="{6B8F5958-F135-5E4E-B3E6-F90E2E6EBBB4}"/>
              </a:ext>
            </a:extLst>
          </p:cNvPr>
          <p:cNvSpPr/>
          <p:nvPr/>
        </p:nvSpPr>
        <p:spPr>
          <a:xfrm rot="20464232">
            <a:off x="4311390" y="3291823"/>
            <a:ext cx="2991399" cy="5745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D013B4F-C72C-A541-97A9-66CAE51826BE}"/>
                  </a:ext>
                </a:extLst>
              </p:cNvPr>
              <p:cNvSpPr txBox="1"/>
              <p:nvPr/>
            </p:nvSpPr>
            <p:spPr>
              <a:xfrm>
                <a:off x="7789063" y="5839771"/>
                <a:ext cx="54864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bg1"/>
                          </a:solidFill>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20" name="TextBox 19">
                <a:extLst>
                  <a:ext uri="{FF2B5EF4-FFF2-40B4-BE49-F238E27FC236}">
                    <a16:creationId xmlns:a16="http://schemas.microsoft.com/office/drawing/2014/main" id="{4D013B4F-C72C-A541-97A9-66CAE51826BE}"/>
                  </a:ext>
                </a:extLst>
              </p:cNvPr>
              <p:cNvSpPr txBox="1">
                <a:spLocks noRot="1" noChangeAspect="1" noMove="1" noResize="1" noEditPoints="1" noAdjustHandles="1" noChangeArrowheads="1" noChangeShapeType="1" noTextEdit="1"/>
              </p:cNvSpPr>
              <p:nvPr/>
            </p:nvSpPr>
            <p:spPr>
              <a:xfrm>
                <a:off x="7789063" y="5839771"/>
                <a:ext cx="548640" cy="707886"/>
              </a:xfrm>
              <a:prstGeom prst="rect">
                <a:avLst/>
              </a:prstGeom>
              <a:blipFill>
                <a:blip r:embed="rId4"/>
                <a:stretch>
                  <a:fillRect l="-9091" r="-2272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ED86E1F4-4C94-114A-85B5-72D9961DAAE2}"/>
              </a:ext>
            </a:extLst>
          </p:cNvPr>
          <p:cNvGrpSpPr/>
          <p:nvPr/>
        </p:nvGrpSpPr>
        <p:grpSpPr>
          <a:xfrm>
            <a:off x="8615770" y="5867158"/>
            <a:ext cx="2608186" cy="718430"/>
            <a:chOff x="6573813" y="5914632"/>
            <a:chExt cx="2608186" cy="718430"/>
          </a:xfrm>
        </p:grpSpPr>
        <p:sp>
          <p:nvSpPr>
            <p:cNvPr id="19" name="Rectangle 18">
              <a:extLst>
                <a:ext uri="{FF2B5EF4-FFF2-40B4-BE49-F238E27FC236}">
                  <a16:creationId xmlns:a16="http://schemas.microsoft.com/office/drawing/2014/main" id="{FC50AEB5-56B3-8F43-BF09-1EE6CEE9BB4B}"/>
                </a:ext>
              </a:extLst>
            </p:cNvPr>
            <p:cNvSpPr/>
            <p:nvPr/>
          </p:nvSpPr>
          <p:spPr>
            <a:xfrm>
              <a:off x="6573813" y="5914632"/>
              <a:ext cx="2608186" cy="718430"/>
            </a:xfrm>
            <a:custGeom>
              <a:avLst/>
              <a:gdLst>
                <a:gd name="connsiteX0" fmla="*/ 0 w 2608186"/>
                <a:gd name="connsiteY0" fmla="*/ 0 h 718430"/>
                <a:gd name="connsiteX1" fmla="*/ 625965 w 2608186"/>
                <a:gd name="connsiteY1" fmla="*/ 0 h 718430"/>
                <a:gd name="connsiteX2" fmla="*/ 1199766 w 2608186"/>
                <a:gd name="connsiteY2" fmla="*/ 0 h 718430"/>
                <a:gd name="connsiteX3" fmla="*/ 1903976 w 2608186"/>
                <a:gd name="connsiteY3" fmla="*/ 0 h 718430"/>
                <a:gd name="connsiteX4" fmla="*/ 2608186 w 2608186"/>
                <a:gd name="connsiteY4" fmla="*/ 0 h 718430"/>
                <a:gd name="connsiteX5" fmla="*/ 2608186 w 2608186"/>
                <a:gd name="connsiteY5" fmla="*/ 352031 h 718430"/>
                <a:gd name="connsiteX6" fmla="*/ 2608186 w 2608186"/>
                <a:gd name="connsiteY6" fmla="*/ 718430 h 718430"/>
                <a:gd name="connsiteX7" fmla="*/ 1956140 w 2608186"/>
                <a:gd name="connsiteY7" fmla="*/ 718430 h 718430"/>
                <a:gd name="connsiteX8" fmla="*/ 1251929 w 2608186"/>
                <a:gd name="connsiteY8" fmla="*/ 718430 h 718430"/>
                <a:gd name="connsiteX9" fmla="*/ 678128 w 2608186"/>
                <a:gd name="connsiteY9" fmla="*/ 718430 h 718430"/>
                <a:gd name="connsiteX10" fmla="*/ 0 w 2608186"/>
                <a:gd name="connsiteY10" fmla="*/ 718430 h 718430"/>
                <a:gd name="connsiteX11" fmla="*/ 0 w 2608186"/>
                <a:gd name="connsiteY11" fmla="*/ 359215 h 718430"/>
                <a:gd name="connsiteX12" fmla="*/ 0 w 2608186"/>
                <a:gd name="connsiteY12" fmla="*/ 0 h 7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8186" h="718430" extrusionOk="0">
                  <a:moveTo>
                    <a:pt x="0" y="0"/>
                  </a:moveTo>
                  <a:cubicBezTo>
                    <a:pt x="193756" y="-4424"/>
                    <a:pt x="468256" y="-19077"/>
                    <a:pt x="625965" y="0"/>
                  </a:cubicBezTo>
                  <a:cubicBezTo>
                    <a:pt x="783674" y="19077"/>
                    <a:pt x="981076" y="21194"/>
                    <a:pt x="1199766" y="0"/>
                  </a:cubicBezTo>
                  <a:cubicBezTo>
                    <a:pt x="1418456" y="-21194"/>
                    <a:pt x="1659591" y="-779"/>
                    <a:pt x="1903976" y="0"/>
                  </a:cubicBezTo>
                  <a:cubicBezTo>
                    <a:pt x="2148361" y="779"/>
                    <a:pt x="2400202" y="21032"/>
                    <a:pt x="2608186" y="0"/>
                  </a:cubicBezTo>
                  <a:cubicBezTo>
                    <a:pt x="2603772" y="90715"/>
                    <a:pt x="2602051" y="244738"/>
                    <a:pt x="2608186" y="352031"/>
                  </a:cubicBezTo>
                  <a:cubicBezTo>
                    <a:pt x="2614321" y="459324"/>
                    <a:pt x="2603168" y="564414"/>
                    <a:pt x="2608186" y="718430"/>
                  </a:cubicBezTo>
                  <a:cubicBezTo>
                    <a:pt x="2438578" y="689016"/>
                    <a:pt x="2170744" y="708088"/>
                    <a:pt x="1956140" y="718430"/>
                  </a:cubicBezTo>
                  <a:cubicBezTo>
                    <a:pt x="1741536" y="728772"/>
                    <a:pt x="1582799" y="751723"/>
                    <a:pt x="1251929" y="718430"/>
                  </a:cubicBezTo>
                  <a:cubicBezTo>
                    <a:pt x="921059" y="685137"/>
                    <a:pt x="810971" y="697544"/>
                    <a:pt x="678128" y="718430"/>
                  </a:cubicBezTo>
                  <a:cubicBezTo>
                    <a:pt x="545285" y="739316"/>
                    <a:pt x="222729" y="713839"/>
                    <a:pt x="0" y="718430"/>
                  </a:cubicBezTo>
                  <a:cubicBezTo>
                    <a:pt x="8371" y="579198"/>
                    <a:pt x="-1094" y="502348"/>
                    <a:pt x="0" y="359215"/>
                  </a:cubicBezTo>
                  <a:cubicBezTo>
                    <a:pt x="1094" y="216082"/>
                    <a:pt x="-9202" y="130115"/>
                    <a:pt x="0" y="0"/>
                  </a:cubicBezTo>
                  <a:close/>
                </a:path>
              </a:pathLst>
            </a:custGeom>
            <a:noFill/>
            <a:ln w="63500">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B3D0B91-FBFE-724A-AE2D-442E68CBA45D}"/>
                    </a:ext>
                  </a:extLst>
                </p:cNvPr>
                <p:cNvSpPr txBox="1"/>
                <p:nvPr/>
              </p:nvSpPr>
              <p:spPr>
                <a:xfrm>
                  <a:off x="6702726" y="5964232"/>
                  <a:ext cx="2350360"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𝐿</m:t>
                            </m:r>
                          </m:e>
                          <m:sub>
                            <m:d>
                              <m:dPr>
                                <m:begChr m:val="["/>
                                <m:endChr m:val="]"/>
                                <m:ctrlPr>
                                  <a:rPr lang="en-CA" sz="2400" i="1">
                                    <a:solidFill>
                                      <a:schemeClr val="bg1"/>
                                    </a:solidFill>
                                    <a:latin typeface="Cambria Math" panose="02040503050406030204" pitchFamily="18" charset="0"/>
                                  </a:rPr>
                                </m:ctrlPr>
                              </m:dPr>
                              <m:e>
                                <m:r>
                                  <a:rPr lang="en-CA" sz="2400" i="1">
                                    <a:solidFill>
                                      <a:schemeClr val="bg1"/>
                                    </a:solidFill>
                                    <a:latin typeface="Cambria Math" panose="02040503050406030204" pitchFamily="18" charset="0"/>
                                  </a:rPr>
                                  <m:t>𝐶𝐼𝐼</m:t>
                                </m:r>
                              </m:e>
                            </m:d>
                          </m:sub>
                        </m:sSub>
                        <m:r>
                          <a:rPr lang="en-CA" sz="2400" i="1" smtClean="0">
                            <a:solidFill>
                              <a:schemeClr val="bg1"/>
                            </a:solidFill>
                            <a:latin typeface="Cambria Math" panose="02040503050406030204" pitchFamily="18" charset="0"/>
                            <a:ea typeface="Cambria Math" panose="02040503050406030204" pitchFamily="18" charset="0"/>
                          </a:rPr>
                          <m:t>∝</m:t>
                        </m:r>
                        <m:sSub>
                          <m:sSubPr>
                            <m:ctrlPr>
                              <a:rPr lang="fr-CA" sz="2400" i="1">
                                <a:solidFill>
                                  <a:schemeClr val="bg1"/>
                                </a:solidFill>
                                <a:latin typeface="Cambria Math" panose="02040503050406030204" pitchFamily="18" charset="0"/>
                                <a:ea typeface="Cambria Math" panose="02040503050406030204" pitchFamily="18" charset="0"/>
                              </a:rPr>
                            </m:ctrlPr>
                          </m:sSubPr>
                          <m:e>
                            <m:r>
                              <a:rPr lang="fr-CA" sz="2400" i="1">
                                <a:solidFill>
                                  <a:schemeClr val="bg1"/>
                                </a:solidFill>
                                <a:latin typeface="Cambria Math" panose="02040503050406030204" pitchFamily="18" charset="0"/>
                                <a:ea typeface="Cambria Math" panose="02040503050406030204" pitchFamily="18" charset="0"/>
                              </a:rPr>
                              <m:t>𝑀</m:t>
                            </m:r>
                          </m:e>
                          <m:sub>
                            <m:r>
                              <a:rPr lang="fr-CA" sz="2400" i="1">
                                <a:solidFill>
                                  <a:schemeClr val="bg1"/>
                                </a:solidFill>
                                <a:latin typeface="Cambria Math" panose="02040503050406030204" pitchFamily="18" charset="0"/>
                                <a:ea typeface="Cambria Math" panose="02040503050406030204" pitchFamily="18" charset="0"/>
                              </a:rPr>
                              <m:t>𝐻𝐼</m:t>
                            </m:r>
                          </m:sub>
                        </m:sSub>
                        <m:sSub>
                          <m:sSubPr>
                            <m:ctrlPr>
                              <a:rPr lang="en-CA" sz="2400" i="1">
                                <a:solidFill>
                                  <a:schemeClr val="bg1"/>
                                </a:solidFill>
                                <a:latin typeface="Cambria Math" panose="02040503050406030204" pitchFamily="18" charset="0"/>
                              </a:rPr>
                            </m:ctrlPr>
                          </m:sSubPr>
                          <m:e>
                            <m:bar>
                              <m:barPr>
                                <m:pos m:val="top"/>
                                <m:ctrlPr>
                                  <a:rPr lang="en-CA" sz="2400" i="1">
                                    <a:solidFill>
                                      <a:schemeClr val="bg1"/>
                                    </a:solidFill>
                                    <a:latin typeface="Cambria Math" panose="02040503050406030204" pitchFamily="18" charset="0"/>
                                  </a:rPr>
                                </m:ctrlPr>
                              </m:barPr>
                              <m:e>
                                <m:r>
                                  <a:rPr lang="en-CA" sz="2400" i="1">
                                    <a:solidFill>
                                      <a:schemeClr val="bg1"/>
                                    </a:solidFill>
                                    <a:latin typeface="Cambria Math" panose="02040503050406030204" pitchFamily="18" charset="0"/>
                                  </a:rPr>
                                  <m:t>𝑍</m:t>
                                </m:r>
                              </m:e>
                            </m:bar>
                          </m:e>
                          <m:sub>
                            <m:r>
                              <a:rPr lang="en-CA" sz="2400" i="1">
                                <a:solidFill>
                                  <a:schemeClr val="bg1"/>
                                </a:solidFill>
                                <a:latin typeface="Cambria Math" panose="02040503050406030204" pitchFamily="18" charset="0"/>
                              </a:rPr>
                              <m:t>𝑔𝑎𝑠</m:t>
                            </m:r>
                          </m:sub>
                        </m:sSub>
                      </m:oMath>
                    </m:oMathPara>
                  </a14:m>
                  <a:endParaRPr lang="en-US" sz="2800" dirty="0"/>
                </a:p>
              </p:txBody>
            </p:sp>
          </mc:Choice>
          <mc:Fallback xmlns="">
            <p:sp>
              <p:nvSpPr>
                <p:cNvPr id="23" name="TextBox 22">
                  <a:extLst>
                    <a:ext uri="{FF2B5EF4-FFF2-40B4-BE49-F238E27FC236}">
                      <a16:creationId xmlns:a16="http://schemas.microsoft.com/office/drawing/2014/main" id="{BB3D0B91-FBFE-724A-AE2D-442E68CBA45D}"/>
                    </a:ext>
                  </a:extLst>
                </p:cNvPr>
                <p:cNvSpPr txBox="1">
                  <a:spLocks noRot="1" noChangeAspect="1" noMove="1" noResize="1" noEditPoints="1" noAdjustHandles="1" noChangeArrowheads="1" noChangeShapeType="1" noTextEdit="1"/>
                </p:cNvSpPr>
                <p:nvPr/>
              </p:nvSpPr>
              <p:spPr>
                <a:xfrm>
                  <a:off x="6702726" y="5964232"/>
                  <a:ext cx="2350360" cy="541367"/>
                </a:xfrm>
                <a:prstGeom prst="rect">
                  <a:avLst/>
                </a:prstGeom>
                <a:blipFill>
                  <a:blip r:embed="rId6"/>
                  <a:stretch>
                    <a:fillRect b="-9302"/>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ADA1FF7C-17A1-444E-8D43-790945BEB575}"/>
              </a:ext>
            </a:extLst>
          </p:cNvPr>
          <p:cNvGrpSpPr/>
          <p:nvPr/>
        </p:nvGrpSpPr>
        <p:grpSpPr>
          <a:xfrm>
            <a:off x="4927707" y="5892112"/>
            <a:ext cx="2732443" cy="707886"/>
            <a:chOff x="1882588" y="5914632"/>
            <a:chExt cx="2732443" cy="70788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BE3283-E2B7-C544-8A60-42A861A91634}"/>
                    </a:ext>
                  </a:extLst>
                </p:cNvPr>
                <p:cNvSpPr txBox="1"/>
                <p:nvPr/>
              </p:nvSpPr>
              <p:spPr>
                <a:xfrm>
                  <a:off x="1944715" y="6009871"/>
                  <a:ext cx="2608187" cy="471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200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𝐿</m:t>
                            </m:r>
                          </m:e>
                          <m:sub>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m:t>
                            </m:r>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𝐶𝐼𝐼</m:t>
                            </m:r>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m:t>
                            </m:r>
                          </m:sub>
                        </m:sSub>
                        <m:r>
                          <a:rPr lang="en-CA" sz="2000" i="1">
                            <a:solidFill>
                              <a:schemeClr val="bg1"/>
                            </a:solidFill>
                            <a:highlight>
                              <a:srgbClr val="000000"/>
                            </a:highlight>
                            <a:latin typeface="Cambria Math" panose="02040503050406030204" pitchFamily="18" charset="0"/>
                            <a:ea typeface="Cambria Math" panose="02040503050406030204" pitchFamily="18" charset="0"/>
                          </a:rPr>
                          <m:t>∝</m:t>
                        </m:r>
                        <m:sSub>
                          <m:sSubPr>
                            <m:ctrlPr>
                              <a:rPr lang="en-CA" sz="2000" i="1">
                                <a:solidFill>
                                  <a:schemeClr val="bg1"/>
                                </a:solidFill>
                                <a:highlight>
                                  <a:srgbClr val="000000"/>
                                </a:highlight>
                                <a:latin typeface="Cambria Math" panose="02040503050406030204" pitchFamily="18" charset="0"/>
                                <a:ea typeface="Cambria Math" panose="02040503050406030204" pitchFamily="18" charset="0"/>
                              </a:rPr>
                            </m:ctrlPr>
                          </m:sSubPr>
                          <m:e>
                            <m:r>
                              <a:rPr lang="en-CA" sz="2000" i="1">
                                <a:solidFill>
                                  <a:schemeClr val="bg1"/>
                                </a:solidFill>
                                <a:highlight>
                                  <a:srgbClr val="000000"/>
                                </a:highlight>
                                <a:latin typeface="Cambria Math" panose="02040503050406030204" pitchFamily="18" charset="0"/>
                                <a:ea typeface="Cambria Math" panose="02040503050406030204" pitchFamily="18" charset="0"/>
                              </a:rPr>
                              <m:t>𝑓</m:t>
                            </m:r>
                          </m:e>
                          <m:sub>
                            <m:d>
                              <m:dPr>
                                <m:begChr m:val="["/>
                                <m:endChr m:val="]"/>
                                <m:ctrlPr>
                                  <a:rPr lang="en-CA" sz="2000" i="1">
                                    <a:solidFill>
                                      <a:schemeClr val="bg1"/>
                                    </a:solidFill>
                                    <a:highlight>
                                      <a:srgbClr val="000000"/>
                                    </a:highlight>
                                    <a:latin typeface="Cambria Math" panose="02040503050406030204" pitchFamily="18" charset="0"/>
                                    <a:ea typeface="Cambria Math" panose="02040503050406030204" pitchFamily="18" charset="0"/>
                                  </a:rPr>
                                </m:ctrlPr>
                              </m:dPr>
                              <m:e>
                                <m:r>
                                  <a:rPr lang="en-CA" sz="2000" i="1">
                                    <a:solidFill>
                                      <a:schemeClr val="bg1"/>
                                    </a:solidFill>
                                    <a:highlight>
                                      <a:srgbClr val="000000"/>
                                    </a:highlight>
                                    <a:latin typeface="Cambria Math" panose="02040503050406030204" pitchFamily="18" charset="0"/>
                                    <a:ea typeface="Cambria Math" panose="02040503050406030204" pitchFamily="18" charset="0"/>
                                  </a:rPr>
                                  <m:t>𝐶𝐼𝐼</m:t>
                                </m:r>
                              </m:e>
                            </m:d>
                          </m:sub>
                        </m:sSub>
                        <m:sSub>
                          <m:sSubPr>
                            <m:ctrlPr>
                              <a:rPr lang="en-CA" sz="200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𝑀</m:t>
                            </m:r>
                          </m:e>
                          <m:sub>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𝑔𝑎𝑠</m:t>
                            </m:r>
                          </m:sub>
                        </m:sSub>
                        <m:sSub>
                          <m:sSubPr>
                            <m:ctrlPr>
                              <a:rPr lang="en-CA" sz="2000" i="1" smtClean="0">
                                <a:solidFill>
                                  <a:schemeClr val="bg1"/>
                                </a:solidFill>
                                <a:highlight>
                                  <a:srgbClr val="000000"/>
                                </a:highlight>
                                <a:latin typeface="Cambria Math" panose="02040503050406030204" pitchFamily="18" charset="0"/>
                                <a:ea typeface="Cambria Math" panose="02040503050406030204" pitchFamily="18" charset="0"/>
                              </a:rPr>
                            </m:ctrlPr>
                          </m:sSubPr>
                          <m:e>
                            <m:bar>
                              <m:barPr>
                                <m:pos m:val="top"/>
                                <m:ctrlPr>
                                  <a:rPr lang="en-CA" sz="2000" i="1">
                                    <a:solidFill>
                                      <a:schemeClr val="bg1"/>
                                    </a:solidFill>
                                    <a:highlight>
                                      <a:srgbClr val="000000"/>
                                    </a:highlight>
                                    <a:latin typeface="Cambria Math" panose="02040503050406030204" pitchFamily="18" charset="0"/>
                                  </a:rPr>
                                </m:ctrlPr>
                              </m:barPr>
                              <m:e>
                                <m:r>
                                  <a:rPr lang="en-CA" sz="2000" i="1">
                                    <a:solidFill>
                                      <a:schemeClr val="bg1"/>
                                    </a:solidFill>
                                    <a:highlight>
                                      <a:srgbClr val="000000"/>
                                    </a:highlight>
                                    <a:latin typeface="Cambria Math" panose="02040503050406030204" pitchFamily="18" charset="0"/>
                                  </a:rPr>
                                  <m:t>𝑍</m:t>
                                </m:r>
                              </m:e>
                            </m:bar>
                          </m:e>
                          <m:sub>
                            <m:r>
                              <a:rPr lang="fr-CA" sz="2000" b="0" i="1" smtClean="0">
                                <a:solidFill>
                                  <a:schemeClr val="bg1"/>
                                </a:solidFill>
                                <a:highlight>
                                  <a:srgbClr val="000000"/>
                                </a:highlight>
                                <a:latin typeface="Cambria Math" panose="02040503050406030204" pitchFamily="18" charset="0"/>
                                <a:ea typeface="Cambria Math" panose="02040503050406030204" pitchFamily="18" charset="0"/>
                              </a:rPr>
                              <m:t>𝑔𝑎𝑠</m:t>
                            </m:r>
                          </m:sub>
                        </m:sSub>
                      </m:oMath>
                    </m:oMathPara>
                  </a14:m>
                  <a:endParaRPr lang="fr-CA" sz="2000" dirty="0">
                    <a:solidFill>
                      <a:schemeClr val="bg1"/>
                    </a:solidFill>
                    <a:highlight>
                      <a:srgbClr val="000000"/>
                    </a:highlight>
                  </a:endParaRPr>
                </a:p>
              </p:txBody>
            </p:sp>
          </mc:Choice>
          <mc:Fallback xmlns="">
            <p:sp>
              <p:nvSpPr>
                <p:cNvPr id="24" name="TextBox 23">
                  <a:extLst>
                    <a:ext uri="{FF2B5EF4-FFF2-40B4-BE49-F238E27FC236}">
                      <a16:creationId xmlns:a16="http://schemas.microsoft.com/office/drawing/2014/main" id="{D3BE3283-E2B7-C544-8A60-42A861A91634}"/>
                    </a:ext>
                  </a:extLst>
                </p:cNvPr>
                <p:cNvSpPr txBox="1">
                  <a:spLocks noRot="1" noChangeAspect="1" noMove="1" noResize="1" noEditPoints="1" noAdjustHandles="1" noChangeArrowheads="1" noChangeShapeType="1" noTextEdit="1"/>
                </p:cNvSpPr>
                <p:nvPr/>
              </p:nvSpPr>
              <p:spPr>
                <a:xfrm>
                  <a:off x="1944715" y="6009871"/>
                  <a:ext cx="2608187" cy="471604"/>
                </a:xfrm>
                <a:prstGeom prst="rect">
                  <a:avLst/>
                </a:prstGeom>
                <a:blipFill>
                  <a:blip r:embed="rId7"/>
                  <a:stretch>
                    <a:fillRect b="-5263"/>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E0F9F56-1E0C-0B48-A462-8FE11CF0BB22}"/>
                </a:ext>
              </a:extLst>
            </p:cNvPr>
            <p:cNvSpPr/>
            <p:nvPr/>
          </p:nvSpPr>
          <p:spPr>
            <a:xfrm>
              <a:off x="1882588" y="5914632"/>
              <a:ext cx="2732443" cy="707886"/>
            </a:xfrm>
            <a:custGeom>
              <a:avLst/>
              <a:gdLst>
                <a:gd name="connsiteX0" fmla="*/ 0 w 2732443"/>
                <a:gd name="connsiteY0" fmla="*/ 0 h 707886"/>
                <a:gd name="connsiteX1" fmla="*/ 655786 w 2732443"/>
                <a:gd name="connsiteY1" fmla="*/ 0 h 707886"/>
                <a:gd name="connsiteX2" fmla="*/ 1256924 w 2732443"/>
                <a:gd name="connsiteY2" fmla="*/ 0 h 707886"/>
                <a:gd name="connsiteX3" fmla="*/ 1994683 w 2732443"/>
                <a:gd name="connsiteY3" fmla="*/ 0 h 707886"/>
                <a:gd name="connsiteX4" fmla="*/ 2732443 w 2732443"/>
                <a:gd name="connsiteY4" fmla="*/ 0 h 707886"/>
                <a:gd name="connsiteX5" fmla="*/ 2732443 w 2732443"/>
                <a:gd name="connsiteY5" fmla="*/ 346864 h 707886"/>
                <a:gd name="connsiteX6" fmla="*/ 2732443 w 2732443"/>
                <a:gd name="connsiteY6" fmla="*/ 707886 h 707886"/>
                <a:gd name="connsiteX7" fmla="*/ 2049332 w 2732443"/>
                <a:gd name="connsiteY7" fmla="*/ 707886 h 707886"/>
                <a:gd name="connsiteX8" fmla="*/ 1311573 w 2732443"/>
                <a:gd name="connsiteY8" fmla="*/ 707886 h 707886"/>
                <a:gd name="connsiteX9" fmla="*/ 710435 w 2732443"/>
                <a:gd name="connsiteY9" fmla="*/ 707886 h 707886"/>
                <a:gd name="connsiteX10" fmla="*/ 0 w 2732443"/>
                <a:gd name="connsiteY10" fmla="*/ 707886 h 707886"/>
                <a:gd name="connsiteX11" fmla="*/ 0 w 2732443"/>
                <a:gd name="connsiteY11" fmla="*/ 353943 h 707886"/>
                <a:gd name="connsiteX12" fmla="*/ 0 w 2732443"/>
                <a:gd name="connsiteY12"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2443" h="707886" extrusionOk="0">
                  <a:moveTo>
                    <a:pt x="0" y="0"/>
                  </a:moveTo>
                  <a:cubicBezTo>
                    <a:pt x="175017" y="-26611"/>
                    <a:pt x="513725" y="21370"/>
                    <a:pt x="655786" y="0"/>
                  </a:cubicBezTo>
                  <a:cubicBezTo>
                    <a:pt x="797847" y="-21370"/>
                    <a:pt x="1102983" y="13672"/>
                    <a:pt x="1256924" y="0"/>
                  </a:cubicBezTo>
                  <a:cubicBezTo>
                    <a:pt x="1410865" y="-13672"/>
                    <a:pt x="1631914" y="-22057"/>
                    <a:pt x="1994683" y="0"/>
                  </a:cubicBezTo>
                  <a:cubicBezTo>
                    <a:pt x="2357452" y="22057"/>
                    <a:pt x="2506670" y="29181"/>
                    <a:pt x="2732443" y="0"/>
                  </a:cubicBezTo>
                  <a:cubicBezTo>
                    <a:pt x="2747185" y="96030"/>
                    <a:pt x="2726578" y="207511"/>
                    <a:pt x="2732443" y="346864"/>
                  </a:cubicBezTo>
                  <a:cubicBezTo>
                    <a:pt x="2738308" y="486217"/>
                    <a:pt x="2726977" y="609750"/>
                    <a:pt x="2732443" y="707886"/>
                  </a:cubicBezTo>
                  <a:cubicBezTo>
                    <a:pt x="2491208" y="730634"/>
                    <a:pt x="2205765" y="724693"/>
                    <a:pt x="2049332" y="707886"/>
                  </a:cubicBezTo>
                  <a:cubicBezTo>
                    <a:pt x="1892899" y="691079"/>
                    <a:pt x="1483675" y="687526"/>
                    <a:pt x="1311573" y="707886"/>
                  </a:cubicBezTo>
                  <a:cubicBezTo>
                    <a:pt x="1139471" y="728246"/>
                    <a:pt x="864713" y="690704"/>
                    <a:pt x="710435" y="707886"/>
                  </a:cubicBezTo>
                  <a:cubicBezTo>
                    <a:pt x="556157" y="725068"/>
                    <a:pt x="238060" y="729432"/>
                    <a:pt x="0" y="707886"/>
                  </a:cubicBezTo>
                  <a:cubicBezTo>
                    <a:pt x="-2179" y="580285"/>
                    <a:pt x="-13753" y="462545"/>
                    <a:pt x="0" y="353943"/>
                  </a:cubicBezTo>
                  <a:cubicBezTo>
                    <a:pt x="13753" y="245341"/>
                    <a:pt x="-6932" y="163086"/>
                    <a:pt x="0" y="0"/>
                  </a:cubicBezTo>
                  <a:close/>
                </a:path>
              </a:pathLst>
            </a:custGeom>
            <a:noFill/>
            <a:ln w="63500">
              <a:solidFill>
                <a:schemeClr val="bg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4FBFC382-1031-9741-8936-C603A239D0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704" t="1795" r="17329"/>
          <a:stretch/>
        </p:blipFill>
        <p:spPr bwMode="auto">
          <a:xfrm>
            <a:off x="7323491" y="1054712"/>
            <a:ext cx="4228344" cy="3651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BCF601-39B5-B013-8D6C-03B7B6D985D7}"/>
              </a:ext>
            </a:extLst>
          </p:cNvPr>
          <p:cNvSpPr txBox="1"/>
          <p:nvPr/>
        </p:nvSpPr>
        <p:spPr>
          <a:xfrm>
            <a:off x="703487" y="5682492"/>
            <a:ext cx="3877747" cy="369332"/>
          </a:xfrm>
          <a:prstGeom prst="rect">
            <a:avLst/>
          </a:prstGeom>
          <a:noFill/>
        </p:spPr>
        <p:txBody>
          <a:bodyPr wrap="square" rtlCol="0">
            <a:spAutoFit/>
          </a:bodyPr>
          <a:lstStyle/>
          <a:p>
            <a:r>
              <a:rPr lang="en-US" dirty="0">
                <a:solidFill>
                  <a:schemeClr val="bg1"/>
                </a:solidFill>
                <a:highlight>
                  <a:srgbClr val="000000"/>
                </a:highlight>
                <a:latin typeface="Georgia" panose="02040502050405020303" pitchFamily="18" charset="0"/>
              </a:rPr>
              <a:t>High-resolution galaxy simulations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9110B9-4834-B8D2-AB95-B10A65FBC37C}"/>
                  </a:ext>
                </a:extLst>
              </p:cNvPr>
              <p:cNvSpPr txBox="1"/>
              <p:nvPr/>
            </p:nvSpPr>
            <p:spPr>
              <a:xfrm rot="5400000">
                <a:off x="2271387" y="5946950"/>
                <a:ext cx="5387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7F9110B9-4834-B8D2-AB95-B10A65FBC37C}"/>
                  </a:ext>
                </a:extLst>
              </p:cNvPr>
              <p:cNvSpPr txBox="1">
                <a:spLocks noRot="1" noChangeAspect="1" noMove="1" noResize="1" noEditPoints="1" noAdjustHandles="1" noChangeArrowheads="1" noChangeShapeType="1" noTextEdit="1"/>
              </p:cNvSpPr>
              <p:nvPr/>
            </p:nvSpPr>
            <p:spPr>
              <a:xfrm rot="5400000">
                <a:off x="2271387" y="5946950"/>
                <a:ext cx="538731" cy="461665"/>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FAFE753-3ED2-AFBB-4EFC-90AA1DA72394}"/>
              </a:ext>
            </a:extLst>
          </p:cNvPr>
          <p:cNvSpPr txBox="1"/>
          <p:nvPr/>
        </p:nvSpPr>
        <p:spPr>
          <a:xfrm>
            <a:off x="565871" y="6262482"/>
            <a:ext cx="3946153" cy="369332"/>
          </a:xfrm>
          <a:prstGeom prst="rect">
            <a:avLst/>
          </a:prstGeom>
          <a:noFill/>
        </p:spPr>
        <p:txBody>
          <a:bodyPr wrap="square" rtlCol="0">
            <a:spAutoFit/>
          </a:bodyPr>
          <a:lstStyle/>
          <a:p>
            <a:pPr algn="ctr"/>
            <a:r>
              <a:rPr lang="en-US" dirty="0">
                <a:solidFill>
                  <a:schemeClr val="bg1"/>
                </a:solidFill>
                <a:highlight>
                  <a:srgbClr val="000000"/>
                </a:highlight>
                <a:latin typeface="Georgia" panose="02040502050405020303" pitchFamily="18" charset="0"/>
              </a:rPr>
              <a:t>Larger-scale cosmology</a:t>
            </a:r>
          </a:p>
        </p:txBody>
      </p:sp>
    </p:spTree>
    <p:extLst>
      <p:ext uri="{BB962C8B-B14F-4D97-AF65-F5344CB8AC3E}">
        <p14:creationId xmlns:p14="http://schemas.microsoft.com/office/powerpoint/2010/main" val="1873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20" grpId="0"/>
      <p:bldP spid="3"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wn Arrow 24">
            <a:extLst>
              <a:ext uri="{FF2B5EF4-FFF2-40B4-BE49-F238E27FC236}">
                <a16:creationId xmlns:a16="http://schemas.microsoft.com/office/drawing/2014/main" id="{3A32D0C6-017C-876A-DFDB-2AB4A49A415A}"/>
              </a:ext>
            </a:extLst>
          </p:cNvPr>
          <p:cNvSpPr/>
          <p:nvPr/>
        </p:nvSpPr>
        <p:spPr>
          <a:xfrm rot="5400000">
            <a:off x="7673452" y="2911175"/>
            <a:ext cx="126054" cy="1833367"/>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Where Do Galaxies Live?</a:t>
            </a:r>
          </a:p>
        </p:txBody>
      </p:sp>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8</a:t>
            </a:r>
          </a:p>
        </p:txBody>
      </p:sp>
      <p:pic>
        <p:nvPicPr>
          <p:cNvPr id="3" name="Picture 2">
            <a:extLst>
              <a:ext uri="{FF2B5EF4-FFF2-40B4-BE49-F238E27FC236}">
                <a16:creationId xmlns:a16="http://schemas.microsoft.com/office/drawing/2014/main" id="{41548FDA-892A-C279-9806-8B5363B97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35" t="13339" r="13610" b="22727"/>
          <a:stretch/>
        </p:blipFill>
        <p:spPr bwMode="auto">
          <a:xfrm rot="848213">
            <a:off x="4661218" y="3143886"/>
            <a:ext cx="1786330" cy="174052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CED47D9-32B7-B3DF-A72C-8EA2B1E138D0}"/>
              </a:ext>
            </a:extLst>
          </p:cNvPr>
          <p:cNvSpPr>
            <a:spLocks noChangeAspect="1"/>
          </p:cNvSpPr>
          <p:nvPr/>
        </p:nvSpPr>
        <p:spPr>
          <a:xfrm>
            <a:off x="4589061" y="3261167"/>
            <a:ext cx="167833" cy="16783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9A58DF3-7A34-77CB-62AF-0F200CCC6633}"/>
              </a:ext>
            </a:extLst>
          </p:cNvPr>
          <p:cNvSpPr>
            <a:spLocks noChangeAspect="1"/>
          </p:cNvSpPr>
          <p:nvPr/>
        </p:nvSpPr>
        <p:spPr>
          <a:xfrm>
            <a:off x="6582517" y="2686207"/>
            <a:ext cx="474558" cy="47455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67F550-42CF-7B71-1ABB-D3A6CA40908D}"/>
              </a:ext>
            </a:extLst>
          </p:cNvPr>
          <p:cNvSpPr>
            <a:spLocks noChangeAspect="1"/>
          </p:cNvSpPr>
          <p:nvPr/>
        </p:nvSpPr>
        <p:spPr>
          <a:xfrm>
            <a:off x="7183634" y="4103247"/>
            <a:ext cx="231541" cy="23154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70FB2D-B2EC-5351-BFA6-077000715406}"/>
              </a:ext>
            </a:extLst>
          </p:cNvPr>
          <p:cNvSpPr>
            <a:spLocks noChangeAspect="1"/>
          </p:cNvSpPr>
          <p:nvPr/>
        </p:nvSpPr>
        <p:spPr>
          <a:xfrm>
            <a:off x="3886078" y="4051185"/>
            <a:ext cx="335666" cy="33566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A4A1DF-4453-AE4E-F417-7A5CF0A79F60}"/>
              </a:ext>
            </a:extLst>
          </p:cNvPr>
          <p:cNvSpPr>
            <a:spLocks noChangeAspect="1"/>
          </p:cNvSpPr>
          <p:nvPr/>
        </p:nvSpPr>
        <p:spPr>
          <a:xfrm>
            <a:off x="6373793" y="5088226"/>
            <a:ext cx="474558" cy="47455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DCF504-40B9-02D5-9AE5-CA8904ADECFC}"/>
              </a:ext>
            </a:extLst>
          </p:cNvPr>
          <p:cNvSpPr>
            <a:spLocks noChangeAspect="1"/>
          </p:cNvSpPr>
          <p:nvPr/>
        </p:nvSpPr>
        <p:spPr>
          <a:xfrm>
            <a:off x="4891144" y="5270172"/>
            <a:ext cx="335666" cy="33566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1FA225-74C5-8A75-63AC-8E4FA4148FF2}"/>
              </a:ext>
            </a:extLst>
          </p:cNvPr>
          <p:cNvSpPr>
            <a:spLocks noChangeAspect="1"/>
          </p:cNvSpPr>
          <p:nvPr/>
        </p:nvSpPr>
        <p:spPr>
          <a:xfrm>
            <a:off x="5500597" y="2192349"/>
            <a:ext cx="330936" cy="3309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A1FD54-AEE4-90F9-35B1-3CE9F1DFF20A}"/>
              </a:ext>
            </a:extLst>
          </p:cNvPr>
          <p:cNvSpPr>
            <a:spLocks noChangeAspect="1"/>
          </p:cNvSpPr>
          <p:nvPr/>
        </p:nvSpPr>
        <p:spPr>
          <a:xfrm>
            <a:off x="4027995" y="2523285"/>
            <a:ext cx="474558" cy="47455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4B8DF23-9E80-7C78-34B6-1FC03728818D}"/>
              </a:ext>
            </a:extLst>
          </p:cNvPr>
          <p:cNvSpPr>
            <a:spLocks noChangeAspect="1"/>
          </p:cNvSpPr>
          <p:nvPr/>
        </p:nvSpPr>
        <p:spPr>
          <a:xfrm>
            <a:off x="5492702" y="4957820"/>
            <a:ext cx="242852" cy="24285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499C98B-F9E1-A04A-13F8-24C0249D0E3E}"/>
              </a:ext>
            </a:extLst>
          </p:cNvPr>
          <p:cNvSpPr>
            <a:spLocks noChangeAspect="1"/>
          </p:cNvSpPr>
          <p:nvPr/>
        </p:nvSpPr>
        <p:spPr>
          <a:xfrm>
            <a:off x="5231292" y="2885768"/>
            <a:ext cx="335666" cy="33566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41DFA4-8285-4657-13A6-3A4827B05266}"/>
              </a:ext>
            </a:extLst>
          </p:cNvPr>
          <p:cNvSpPr>
            <a:spLocks noChangeAspect="1"/>
          </p:cNvSpPr>
          <p:nvPr/>
        </p:nvSpPr>
        <p:spPr>
          <a:xfrm>
            <a:off x="4618020" y="2042839"/>
            <a:ext cx="167833" cy="16783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61F714-CB35-6139-9322-EA15F2E414F2}"/>
              </a:ext>
            </a:extLst>
          </p:cNvPr>
          <p:cNvSpPr>
            <a:spLocks noChangeAspect="1"/>
          </p:cNvSpPr>
          <p:nvPr/>
        </p:nvSpPr>
        <p:spPr>
          <a:xfrm>
            <a:off x="7138253" y="4836477"/>
            <a:ext cx="251749" cy="25174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DE3E93-1864-D0E3-7A02-37275E1B8917}"/>
              </a:ext>
            </a:extLst>
          </p:cNvPr>
          <p:cNvSpPr>
            <a:spLocks noChangeAspect="1"/>
          </p:cNvSpPr>
          <p:nvPr/>
        </p:nvSpPr>
        <p:spPr>
          <a:xfrm>
            <a:off x="4589061" y="4836477"/>
            <a:ext cx="225753" cy="22575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5BBF43-9FFA-743F-730E-8D1E19E0EA89}"/>
              </a:ext>
            </a:extLst>
          </p:cNvPr>
          <p:cNvSpPr>
            <a:spLocks noChangeAspect="1"/>
          </p:cNvSpPr>
          <p:nvPr/>
        </p:nvSpPr>
        <p:spPr>
          <a:xfrm>
            <a:off x="3885031" y="5374874"/>
            <a:ext cx="283315" cy="28331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BF9ED22-5148-3263-7447-97E560F9CFCD}"/>
              </a:ext>
            </a:extLst>
          </p:cNvPr>
          <p:cNvSpPr>
            <a:spLocks noChangeAspect="1"/>
          </p:cNvSpPr>
          <p:nvPr/>
        </p:nvSpPr>
        <p:spPr>
          <a:xfrm>
            <a:off x="3451236" y="3315708"/>
            <a:ext cx="283315" cy="28331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64754AA-423C-4FA5-3330-95B245A03E16}"/>
              </a:ext>
            </a:extLst>
          </p:cNvPr>
          <p:cNvSpPr>
            <a:spLocks noChangeAspect="1"/>
          </p:cNvSpPr>
          <p:nvPr/>
        </p:nvSpPr>
        <p:spPr>
          <a:xfrm>
            <a:off x="7205484" y="3385645"/>
            <a:ext cx="262619" cy="26261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A1BF1F0-FEDD-1558-F0B6-18FDF418106A}"/>
              </a:ext>
            </a:extLst>
          </p:cNvPr>
          <p:cNvSpPr txBox="1"/>
          <p:nvPr/>
        </p:nvSpPr>
        <p:spPr>
          <a:xfrm>
            <a:off x="8498712" y="3624411"/>
            <a:ext cx="1386068" cy="338554"/>
          </a:xfrm>
          <a:prstGeom prst="rect">
            <a:avLst/>
          </a:prstGeom>
          <a:noFill/>
        </p:spPr>
        <p:txBody>
          <a:bodyPr wrap="square" rtlCol="0">
            <a:spAutoFit/>
          </a:bodyPr>
          <a:lstStyle/>
          <a:p>
            <a:pPr algn="ctr"/>
            <a:r>
              <a:rPr lang="en-US" sz="1600" dirty="0">
                <a:solidFill>
                  <a:schemeClr val="bg1"/>
                </a:solidFill>
                <a:highlight>
                  <a:srgbClr val="000000"/>
                </a:highlight>
                <a:latin typeface="Georgia" panose="02040502050405020303" pitchFamily="18" charset="0"/>
              </a:rPr>
              <a:t>spiral disk</a:t>
            </a:r>
          </a:p>
        </p:txBody>
      </p:sp>
      <p:sp>
        <p:nvSpPr>
          <p:cNvPr id="27" name="TextBox 26">
            <a:extLst>
              <a:ext uri="{FF2B5EF4-FFF2-40B4-BE49-F238E27FC236}">
                <a16:creationId xmlns:a16="http://schemas.microsoft.com/office/drawing/2014/main" id="{B794476D-F90D-5FE4-B533-BDB58FF34D23}"/>
              </a:ext>
            </a:extLst>
          </p:cNvPr>
          <p:cNvSpPr txBox="1"/>
          <p:nvPr/>
        </p:nvSpPr>
        <p:spPr>
          <a:xfrm>
            <a:off x="1317165" y="5952307"/>
            <a:ext cx="613790" cy="338554"/>
          </a:xfrm>
          <a:prstGeom prst="rect">
            <a:avLst/>
          </a:prstGeom>
          <a:noFill/>
        </p:spPr>
        <p:txBody>
          <a:bodyPr wrap="square" rtlCol="0">
            <a:spAutoFit/>
          </a:bodyPr>
          <a:lstStyle/>
          <a:p>
            <a:pPr algn="ctr"/>
            <a:r>
              <a:rPr lang="en-US" sz="1600" dirty="0">
                <a:solidFill>
                  <a:schemeClr val="bg1"/>
                </a:solidFill>
                <a:highlight>
                  <a:srgbClr val="000000"/>
                </a:highlight>
                <a:latin typeface="Georgia" panose="02040502050405020303" pitchFamily="18" charset="0"/>
              </a:rPr>
              <a:t>halo</a:t>
            </a:r>
          </a:p>
        </p:txBody>
      </p:sp>
      <p:sp>
        <p:nvSpPr>
          <p:cNvPr id="28" name="Down Arrow 27">
            <a:extLst>
              <a:ext uri="{FF2B5EF4-FFF2-40B4-BE49-F238E27FC236}">
                <a16:creationId xmlns:a16="http://schemas.microsoft.com/office/drawing/2014/main" id="{CA2166FB-DECB-AD74-966F-148E1FA4FF49}"/>
              </a:ext>
            </a:extLst>
          </p:cNvPr>
          <p:cNvSpPr/>
          <p:nvPr/>
        </p:nvSpPr>
        <p:spPr>
          <a:xfrm rot="16200000">
            <a:off x="2754841" y="5215717"/>
            <a:ext cx="126054" cy="1833367"/>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AD2D0F0-4FCF-0E8C-2902-7A664F9CF50D}"/>
              </a:ext>
            </a:extLst>
          </p:cNvPr>
          <p:cNvSpPr>
            <a:spLocks noChangeAspect="1"/>
          </p:cNvSpPr>
          <p:nvPr/>
        </p:nvSpPr>
        <p:spPr>
          <a:xfrm>
            <a:off x="2946615" y="1455136"/>
            <a:ext cx="5215539" cy="5215539"/>
          </a:xfrm>
          <a:prstGeom prst="ellipse">
            <a:avLst/>
          </a:prstGeom>
          <a:noFill/>
          <a:ln>
            <a:solidFill>
              <a:schemeClr val="bg1"/>
            </a:solid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34EEEAE-5CA7-F942-8630-D3F157D13D3C}"/>
              </a:ext>
            </a:extLst>
          </p:cNvPr>
          <p:cNvSpPr txBox="1"/>
          <p:nvPr/>
        </p:nvSpPr>
        <p:spPr>
          <a:xfrm>
            <a:off x="7078917" y="6192080"/>
            <a:ext cx="4706039" cy="584775"/>
          </a:xfrm>
          <a:prstGeom prst="rect">
            <a:avLst/>
          </a:prstGeom>
          <a:noFill/>
        </p:spPr>
        <p:txBody>
          <a:bodyPr wrap="square" rtlCol="0">
            <a:spAutoFit/>
          </a:bodyPr>
          <a:lstStyle/>
          <a:p>
            <a:pPr algn="ctr"/>
            <a:r>
              <a:rPr lang="en-US" sz="3200" dirty="0">
                <a:solidFill>
                  <a:schemeClr val="bg1"/>
                </a:solidFill>
                <a:highlight>
                  <a:srgbClr val="000000"/>
                </a:highlight>
                <a:latin typeface="Georgia" panose="02040502050405020303" pitchFamily="18" charset="0"/>
              </a:rPr>
              <a:t>… in dark matter halos!</a:t>
            </a:r>
          </a:p>
        </p:txBody>
      </p:sp>
    </p:spTree>
    <p:extLst>
      <p:ext uri="{BB962C8B-B14F-4D97-AF65-F5344CB8AC3E}">
        <p14:creationId xmlns:p14="http://schemas.microsoft.com/office/powerpoint/2010/main" val="61071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5E2B-5FEC-52C7-5372-EE3706851378}"/>
              </a:ext>
            </a:extLst>
          </p:cNvPr>
          <p:cNvSpPr>
            <a:spLocks noGrp="1"/>
          </p:cNvSpPr>
          <p:nvPr>
            <p:ph type="title"/>
          </p:nvPr>
        </p:nvSpPr>
        <p:spPr/>
        <p:txBody>
          <a:bodyPr/>
          <a:lstStyle/>
          <a:p>
            <a:r>
              <a:rPr lang="en-US" dirty="0">
                <a:solidFill>
                  <a:schemeClr val="bg1"/>
                </a:solidFill>
                <a:highlight>
                  <a:srgbClr val="000000"/>
                </a:highlight>
                <a:latin typeface="Georgia" panose="02040502050405020303" pitchFamily="18" charset="0"/>
              </a:rPr>
              <a:t>Connecting [C </a:t>
            </a:r>
            <a:r>
              <a:rPr lang="en-US" sz="4000" dirty="0">
                <a:solidFill>
                  <a:schemeClr val="bg1"/>
                </a:solidFill>
                <a:highlight>
                  <a:srgbClr val="000000"/>
                </a:highlight>
                <a:latin typeface="Georgia" panose="02040502050405020303" pitchFamily="18" charset="0"/>
              </a:rPr>
              <a:t>II</a:t>
            </a:r>
            <a:r>
              <a:rPr lang="en-US" dirty="0">
                <a:solidFill>
                  <a:schemeClr val="bg1"/>
                </a:solidFill>
                <a:highlight>
                  <a:srgbClr val="000000"/>
                </a:highlight>
                <a:latin typeface="Georgia" panose="02040502050405020303" pitchFamily="18" charset="0"/>
              </a:rPr>
              <a:t>] to Halos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B598E3-D5CA-3A4C-0853-A2250E1B6CBC}"/>
                  </a:ext>
                </a:extLst>
              </p:cNvPr>
              <p:cNvSpPr>
                <a:spLocks noGrp="1"/>
              </p:cNvSpPr>
              <p:nvPr>
                <p:ph idx="1"/>
              </p:nvPr>
            </p:nvSpPr>
            <p:spPr/>
            <p:txBody>
              <a:bodyPr/>
              <a:lstStyle/>
              <a:p>
                <a:r>
                  <a:rPr lang="en-US" dirty="0">
                    <a:solidFill>
                      <a:schemeClr val="bg1"/>
                    </a:solidFill>
                    <a:highlight>
                      <a:srgbClr val="000000"/>
                    </a:highlight>
                    <a:latin typeface="Georgia" panose="02040502050405020303" pitchFamily="18" charset="0"/>
                  </a:rPr>
                  <a:t>Simulation input: halo lightcones (variable: </a:t>
                </a:r>
                <a14:m>
                  <m:oMath xmlns:m="http://schemas.openxmlformats.org/officeDocument/2006/math">
                    <m:sSub>
                      <m:sSubPr>
                        <m:ctrlPr>
                          <a:rPr lang="fr-CA" sz="2800" b="0" i="1" smtClean="0">
                            <a:solidFill>
                              <a:schemeClr val="bg1"/>
                            </a:solidFill>
                            <a:latin typeface="Cambria Math" panose="02040503050406030204" pitchFamily="18" charset="0"/>
                            <a:ea typeface="Cambria Math" panose="02040503050406030204" pitchFamily="18" charset="0"/>
                          </a:rPr>
                        </m:ctrlPr>
                      </m:sSubPr>
                      <m:e>
                        <m:r>
                          <a:rPr lang="fr-CA" sz="2800" b="0" i="1" smtClean="0">
                            <a:solidFill>
                              <a:schemeClr val="bg1"/>
                            </a:solidFill>
                            <a:latin typeface="Cambria Math" panose="02040503050406030204" pitchFamily="18" charset="0"/>
                            <a:ea typeface="Cambria Math" panose="02040503050406030204" pitchFamily="18" charset="0"/>
                          </a:rPr>
                          <m:t>𝑀</m:t>
                        </m:r>
                      </m:e>
                      <m:sub>
                        <m:r>
                          <a:rPr lang="fr-CA" sz="2800" b="0" i="1" smtClean="0">
                            <a:solidFill>
                              <a:schemeClr val="bg1"/>
                            </a:solidFill>
                            <a:latin typeface="Cambria Math" panose="02040503050406030204" pitchFamily="18" charset="0"/>
                            <a:ea typeface="Cambria Math" panose="02040503050406030204" pitchFamily="18" charset="0"/>
                          </a:rPr>
                          <m:t>h𝑎𝑙𝑜</m:t>
                        </m:r>
                      </m:sub>
                    </m:sSub>
                  </m:oMath>
                </a14:m>
                <a:r>
                  <a:rPr lang="en-US" dirty="0">
                    <a:solidFill>
                      <a:schemeClr val="bg1"/>
                    </a:solidFill>
                    <a:highlight>
                      <a:srgbClr val="000000"/>
                    </a:highlight>
                    <a:latin typeface="Georgia" panose="02040502050405020303" pitchFamily="18" charset="0"/>
                  </a:rPr>
                  <a:t>)</a:t>
                </a:r>
              </a:p>
              <a:p>
                <a:r>
                  <a:rPr lang="en-US" dirty="0">
                    <a:solidFill>
                      <a:schemeClr val="bg1"/>
                    </a:solidFill>
                    <a:highlight>
                      <a:srgbClr val="000000"/>
                    </a:highlight>
                    <a:latin typeface="Georgia" panose="02040502050405020303" pitchFamily="18" charset="0"/>
                  </a:rPr>
                  <a:t>Simulation output: line intensity map (variable: </a:t>
                </a:r>
                <a14:m>
                  <m:oMath xmlns:m="http://schemas.openxmlformats.org/officeDocument/2006/math">
                    <m:sSub>
                      <m:sSubPr>
                        <m:ctrlPr>
                          <a:rPr lang="fr-CA" sz="2800" b="0" i="1" smtClean="0">
                            <a:solidFill>
                              <a:schemeClr val="bg1"/>
                            </a:solidFill>
                            <a:latin typeface="Cambria Math" panose="02040503050406030204" pitchFamily="18" charset="0"/>
                            <a:ea typeface="Cambria Math" panose="02040503050406030204" pitchFamily="18" charset="0"/>
                          </a:rPr>
                        </m:ctrlPr>
                      </m:sSubPr>
                      <m:e>
                        <m:r>
                          <a:rPr lang="fr-CA" sz="2800" b="0" i="1" smtClean="0">
                            <a:solidFill>
                              <a:schemeClr val="bg1"/>
                            </a:solidFill>
                            <a:latin typeface="Cambria Math" panose="02040503050406030204" pitchFamily="18" charset="0"/>
                            <a:ea typeface="Cambria Math" panose="02040503050406030204" pitchFamily="18" charset="0"/>
                          </a:rPr>
                          <m:t>𝐼</m:t>
                        </m:r>
                      </m:e>
                      <m:sub>
                        <m:r>
                          <a:rPr lang="fr-CA" sz="2800" b="0" i="1" smtClean="0">
                            <a:solidFill>
                              <a:schemeClr val="bg1"/>
                            </a:solidFill>
                            <a:latin typeface="Cambria Math" panose="02040503050406030204" pitchFamily="18" charset="0"/>
                            <a:ea typeface="Cambria Math" panose="02040503050406030204" pitchFamily="18" charset="0"/>
                          </a:rPr>
                          <m:t>[</m:t>
                        </m:r>
                        <m:r>
                          <a:rPr lang="fr-CA" sz="2800" b="0" i="1" smtClean="0">
                            <a:solidFill>
                              <a:schemeClr val="bg1"/>
                            </a:solidFill>
                            <a:latin typeface="Cambria Math" panose="02040503050406030204" pitchFamily="18" charset="0"/>
                            <a:ea typeface="Cambria Math" panose="02040503050406030204" pitchFamily="18" charset="0"/>
                          </a:rPr>
                          <m:t>𝐶𝐼𝐼</m:t>
                        </m:r>
                        <m:r>
                          <a:rPr lang="fr-CA" sz="2800" b="0" i="1" smtClean="0">
                            <a:solidFill>
                              <a:schemeClr val="bg1"/>
                            </a:solidFill>
                            <a:latin typeface="Cambria Math" panose="02040503050406030204" pitchFamily="18" charset="0"/>
                            <a:ea typeface="Cambria Math" panose="02040503050406030204" pitchFamily="18" charset="0"/>
                          </a:rPr>
                          <m:t>]</m:t>
                        </m:r>
                      </m:sub>
                    </m:sSub>
                  </m:oMath>
                </a14:m>
                <a:r>
                  <a:rPr lang="en-US" dirty="0">
                    <a:solidFill>
                      <a:schemeClr val="bg1"/>
                    </a:solidFill>
                    <a:highlight>
                      <a:srgbClr val="000000"/>
                    </a:highlight>
                    <a:latin typeface="Georgia" panose="02040502050405020303" pitchFamily="18" charset="0"/>
                  </a:rPr>
                  <a:t>)</a:t>
                </a:r>
              </a:p>
              <a:p>
                <a:endParaRPr lang="en-US" dirty="0">
                  <a:solidFill>
                    <a:schemeClr val="bg1"/>
                  </a:solidFill>
                  <a:highlight>
                    <a:srgbClr val="000000"/>
                  </a:highlight>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solidFill>
                    <a:schemeClr val="bg1"/>
                  </a:solidFill>
                  <a:latin typeface="Footlight MT Light" panose="0204060206030A020304" pitchFamily="18" charset="77"/>
                </a:endParaRPr>
              </a:p>
              <a:p>
                <a:endParaRPr lang="en-US" dirty="0"/>
              </a:p>
            </p:txBody>
          </p:sp>
        </mc:Choice>
        <mc:Fallback xmlns="">
          <p:sp>
            <p:nvSpPr>
              <p:cNvPr id="3" name="Content Placeholder 2">
                <a:extLst>
                  <a:ext uri="{FF2B5EF4-FFF2-40B4-BE49-F238E27FC236}">
                    <a16:creationId xmlns:a16="http://schemas.microsoft.com/office/drawing/2014/main" id="{0BB598E3-D5CA-3A4C-0853-A2250E1B6CBC}"/>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07321B9-8ADB-C74C-9D1D-718C631A0E65}"/>
              </a:ext>
            </a:extLst>
          </p:cNvPr>
          <p:cNvSpPr txBox="1"/>
          <p:nvPr/>
        </p:nvSpPr>
        <p:spPr>
          <a:xfrm>
            <a:off x="11632556" y="6086859"/>
            <a:ext cx="304800" cy="461665"/>
          </a:xfrm>
          <a:prstGeom prst="rect">
            <a:avLst/>
          </a:prstGeom>
          <a:noFill/>
        </p:spPr>
        <p:txBody>
          <a:bodyPr wrap="square" rtlCol="0">
            <a:spAutoFit/>
          </a:bodyPr>
          <a:lstStyle/>
          <a:p>
            <a:r>
              <a:rPr lang="en-US" sz="2400" dirty="0">
                <a:solidFill>
                  <a:schemeClr val="bg1"/>
                </a:solidFill>
                <a:latin typeface="Georgia" panose="02040502050405020303" pitchFamily="18" charset="0"/>
              </a:rPr>
              <a:t>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2255EB-6A42-9649-82FC-F37B7C489F98}"/>
                  </a:ext>
                </a:extLst>
              </p:cNvPr>
              <p:cNvSpPr txBox="1"/>
              <p:nvPr/>
            </p:nvSpPr>
            <p:spPr>
              <a:xfrm>
                <a:off x="838200" y="3429000"/>
                <a:ext cx="8057477" cy="1165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CA" sz="3200" i="1" smtClean="0">
                              <a:solidFill>
                                <a:schemeClr val="bg1"/>
                              </a:solidFill>
                              <a:latin typeface="Cambria Math" panose="02040503050406030204" pitchFamily="18" charset="0"/>
                            </a:rPr>
                          </m:ctrlPr>
                        </m:fPr>
                        <m:num>
                          <m:sSub>
                            <m:sSubPr>
                              <m:ctrlPr>
                                <a:rPr lang="en-CA" sz="3200" i="1">
                                  <a:solidFill>
                                    <a:schemeClr val="bg1"/>
                                  </a:solidFill>
                                  <a:latin typeface="Cambria Math" panose="02040503050406030204" pitchFamily="18" charset="0"/>
                                </a:rPr>
                              </m:ctrlPr>
                            </m:sSubPr>
                            <m:e>
                              <m:r>
                                <a:rPr lang="en-CA" sz="3200" i="1">
                                  <a:solidFill>
                                    <a:schemeClr val="bg1"/>
                                  </a:solidFill>
                                  <a:latin typeface="Cambria Math" panose="02040503050406030204" pitchFamily="18" charset="0"/>
                                </a:rPr>
                                <m:t>𝐿</m:t>
                              </m:r>
                            </m:e>
                            <m:sub>
                              <m:d>
                                <m:dPr>
                                  <m:begChr m:val="["/>
                                  <m:endChr m:val="]"/>
                                  <m:ctrlPr>
                                    <a:rPr lang="en-CA" sz="3200" i="1">
                                      <a:solidFill>
                                        <a:schemeClr val="bg1"/>
                                      </a:solidFill>
                                      <a:latin typeface="Cambria Math" panose="02040503050406030204" pitchFamily="18" charset="0"/>
                                    </a:rPr>
                                  </m:ctrlPr>
                                </m:dPr>
                                <m:e>
                                  <m:r>
                                    <a:rPr lang="en-CA" sz="3200" i="1">
                                      <a:solidFill>
                                        <a:schemeClr val="bg1"/>
                                      </a:solidFill>
                                      <a:latin typeface="Cambria Math" panose="02040503050406030204" pitchFamily="18" charset="0"/>
                                    </a:rPr>
                                    <m:t>𝐶𝐼𝐼</m:t>
                                  </m:r>
                                </m:e>
                              </m:d>
                            </m:sub>
                          </m:sSub>
                        </m:num>
                        <m:den>
                          <m:sSub>
                            <m:sSubPr>
                              <m:ctrlPr>
                                <a:rPr lang="en-CA" sz="3200" i="1">
                                  <a:solidFill>
                                    <a:schemeClr val="bg1"/>
                                  </a:solidFill>
                                  <a:latin typeface="Cambria Math" panose="02040503050406030204" pitchFamily="18" charset="0"/>
                                </a:rPr>
                              </m:ctrlPr>
                            </m:sSubPr>
                            <m:e>
                              <m:r>
                                <a:rPr lang="en-CA" sz="3200" i="1">
                                  <a:solidFill>
                                    <a:schemeClr val="bg1"/>
                                  </a:solidFill>
                                  <a:latin typeface="Cambria Math" panose="02040503050406030204" pitchFamily="18" charset="0"/>
                                </a:rPr>
                                <m:t>𝐿</m:t>
                              </m:r>
                            </m:e>
                            <m:sub>
                              <m:r>
                                <a:rPr lang="en-CA" sz="3200" i="1">
                                  <a:solidFill>
                                    <a:schemeClr val="bg1"/>
                                  </a:solidFill>
                                  <a:latin typeface="Cambria Math" panose="02040503050406030204" pitchFamily="18" charset="0"/>
                                  <a:ea typeface="Cambria Math" panose="02040503050406030204" pitchFamily="18" charset="0"/>
                                </a:rPr>
                                <m:t>⊙</m:t>
                              </m:r>
                            </m:sub>
                          </m:sSub>
                        </m:den>
                      </m:f>
                      <m:r>
                        <a:rPr lang="fr-CA" sz="3200" i="1" smtClean="0">
                          <a:solidFill>
                            <a:schemeClr val="bg1"/>
                          </a:solidFill>
                          <a:latin typeface="Cambria Math" panose="02040503050406030204" pitchFamily="18" charset="0"/>
                          <a:ea typeface="Cambria Math" panose="02040503050406030204" pitchFamily="18" charset="0"/>
                        </a:rPr>
                        <m:t>=</m:t>
                      </m:r>
                      <m:r>
                        <a:rPr lang="fr-CA" sz="3200" b="0" i="1" smtClean="0">
                          <a:solidFill>
                            <a:schemeClr val="bg1"/>
                          </a:solidFill>
                          <a:latin typeface="Cambria Math" panose="02040503050406030204" pitchFamily="18" charset="0"/>
                          <a:ea typeface="Cambria Math" panose="02040503050406030204" pitchFamily="18" charset="0"/>
                        </a:rPr>
                        <m:t>0.024</m:t>
                      </m:r>
                      <m:r>
                        <a:rPr lang="fr-CA" sz="3200" i="1">
                          <a:solidFill>
                            <a:schemeClr val="bg1"/>
                          </a:solidFill>
                          <a:latin typeface="Cambria Math" panose="02040503050406030204" pitchFamily="18" charset="0"/>
                          <a:ea typeface="Cambria Math" panose="02040503050406030204" pitchFamily="18" charset="0"/>
                        </a:rPr>
                        <m:t> </m:t>
                      </m:r>
                      <m:f>
                        <m:fPr>
                          <m:ctrlPr>
                            <a:rPr lang="fr-CA" sz="3200" i="1">
                              <a:solidFill>
                                <a:schemeClr val="bg1"/>
                              </a:solidFill>
                              <a:latin typeface="Cambria Math" panose="02040503050406030204" pitchFamily="18" charset="0"/>
                              <a:ea typeface="Cambria Math" panose="02040503050406030204" pitchFamily="18" charset="0"/>
                            </a:rPr>
                          </m:ctrlPr>
                        </m:fPr>
                        <m:num>
                          <m:sSub>
                            <m:sSubPr>
                              <m:ctrlPr>
                                <a:rPr lang="fr-CA" sz="3200" i="1">
                                  <a:solidFill>
                                    <a:schemeClr val="bg1"/>
                                  </a:solidFill>
                                  <a:latin typeface="Cambria Math" panose="02040503050406030204" pitchFamily="18" charset="0"/>
                                  <a:ea typeface="Cambria Math" panose="02040503050406030204" pitchFamily="18" charset="0"/>
                                </a:rPr>
                              </m:ctrlPr>
                            </m:sSubPr>
                            <m:e>
                              <m:r>
                                <a:rPr lang="fr-CA" sz="3200" i="1">
                                  <a:solidFill>
                                    <a:schemeClr val="bg1"/>
                                  </a:solidFill>
                                  <a:latin typeface="Cambria Math" panose="02040503050406030204" pitchFamily="18" charset="0"/>
                                  <a:ea typeface="Cambria Math" panose="02040503050406030204" pitchFamily="18" charset="0"/>
                                </a:rPr>
                                <m:t>𝑀</m:t>
                              </m:r>
                            </m:e>
                            <m:sub>
                              <m:r>
                                <a:rPr lang="fr-CA" sz="3200" i="1">
                                  <a:solidFill>
                                    <a:schemeClr val="bg1"/>
                                  </a:solidFill>
                                  <a:latin typeface="Cambria Math" panose="02040503050406030204" pitchFamily="18" charset="0"/>
                                  <a:ea typeface="Cambria Math" panose="02040503050406030204" pitchFamily="18" charset="0"/>
                                </a:rPr>
                                <m:t>𝐻𝐼</m:t>
                              </m:r>
                            </m:sub>
                          </m:sSub>
                          <m:r>
                            <a:rPr lang="fr-CA" sz="3200" b="0" i="1" smtClean="0">
                              <a:solidFill>
                                <a:schemeClr val="bg1"/>
                              </a:solidFill>
                              <a:latin typeface="Cambria Math" panose="02040503050406030204" pitchFamily="18" charset="0"/>
                              <a:ea typeface="Cambria Math" panose="02040503050406030204" pitchFamily="18" charset="0"/>
                            </a:rPr>
                            <m:t>(</m:t>
                          </m:r>
                          <m:sSub>
                            <m:sSubPr>
                              <m:ctrlPr>
                                <a:rPr lang="fr-CA" sz="3200" b="0" i="1" smtClean="0">
                                  <a:solidFill>
                                    <a:schemeClr val="bg1"/>
                                  </a:solidFill>
                                  <a:latin typeface="Cambria Math" panose="02040503050406030204" pitchFamily="18" charset="0"/>
                                  <a:ea typeface="Cambria Math" panose="02040503050406030204" pitchFamily="18" charset="0"/>
                                </a:rPr>
                              </m:ctrlPr>
                            </m:sSubPr>
                            <m:e>
                              <m:r>
                                <a:rPr lang="fr-CA" sz="3200" b="0" i="1" smtClean="0">
                                  <a:solidFill>
                                    <a:schemeClr val="bg1"/>
                                  </a:solidFill>
                                  <a:latin typeface="Cambria Math" panose="02040503050406030204" pitchFamily="18" charset="0"/>
                                  <a:ea typeface="Cambria Math" panose="02040503050406030204" pitchFamily="18" charset="0"/>
                                </a:rPr>
                                <m:t>𝑀</m:t>
                              </m:r>
                            </m:e>
                            <m:sub>
                              <m:r>
                                <a:rPr lang="fr-CA" sz="3200" b="0" i="1" smtClean="0">
                                  <a:solidFill>
                                    <a:schemeClr val="bg1"/>
                                  </a:solidFill>
                                  <a:latin typeface="Cambria Math" panose="02040503050406030204" pitchFamily="18" charset="0"/>
                                  <a:ea typeface="Cambria Math" panose="02040503050406030204" pitchFamily="18" charset="0"/>
                                </a:rPr>
                                <m:t>h𝑎𝑙𝑜</m:t>
                              </m:r>
                            </m:sub>
                          </m:sSub>
                          <m:r>
                            <a:rPr lang="fr-CA" sz="3200" b="0" i="1" smtClean="0">
                              <a:solidFill>
                                <a:schemeClr val="bg1"/>
                              </a:solidFill>
                              <a:latin typeface="Cambria Math" panose="02040503050406030204" pitchFamily="18" charset="0"/>
                              <a:ea typeface="Cambria Math" panose="02040503050406030204" pitchFamily="18" charset="0"/>
                            </a:rPr>
                            <m:t>)</m:t>
                          </m:r>
                        </m:num>
                        <m:den>
                          <m:sSub>
                            <m:sSubPr>
                              <m:ctrlPr>
                                <a:rPr lang="en-CA" sz="3200" i="1">
                                  <a:solidFill>
                                    <a:schemeClr val="bg1"/>
                                  </a:solidFill>
                                  <a:latin typeface="Cambria Math" panose="02040503050406030204" pitchFamily="18" charset="0"/>
                                </a:rPr>
                              </m:ctrlPr>
                            </m:sSubPr>
                            <m:e>
                              <m:r>
                                <a:rPr lang="en-CA" sz="3200" i="1">
                                  <a:solidFill>
                                    <a:schemeClr val="bg1"/>
                                  </a:solidFill>
                                  <a:latin typeface="Cambria Math" panose="02040503050406030204" pitchFamily="18" charset="0"/>
                                </a:rPr>
                                <m:t>𝑀</m:t>
                              </m:r>
                            </m:e>
                            <m:sub>
                              <m:r>
                                <a:rPr lang="en-CA" sz="3200" i="1">
                                  <a:solidFill>
                                    <a:schemeClr val="bg1"/>
                                  </a:solidFill>
                                  <a:latin typeface="Cambria Math" panose="02040503050406030204" pitchFamily="18" charset="0"/>
                                  <a:ea typeface="Cambria Math" panose="02040503050406030204" pitchFamily="18" charset="0"/>
                                </a:rPr>
                                <m:t>⊙</m:t>
                              </m:r>
                            </m:sub>
                          </m:sSub>
                        </m:den>
                      </m:f>
                      <m:f>
                        <m:fPr>
                          <m:ctrlPr>
                            <a:rPr lang="en-CA" sz="3200" i="1" smtClean="0">
                              <a:solidFill>
                                <a:schemeClr val="bg1"/>
                              </a:solidFill>
                              <a:latin typeface="Cambria Math" panose="02040503050406030204" pitchFamily="18" charset="0"/>
                              <a:ea typeface="Cambria Math" panose="02040503050406030204" pitchFamily="18" charset="0"/>
                            </a:rPr>
                          </m:ctrlPr>
                        </m:fPr>
                        <m:num>
                          <m:sSub>
                            <m:sSubPr>
                              <m:ctrlPr>
                                <a:rPr lang="en-CA" sz="3200" i="1">
                                  <a:solidFill>
                                    <a:schemeClr val="bg1"/>
                                  </a:solidFill>
                                  <a:highlight>
                                    <a:srgbClr val="000000"/>
                                  </a:highlight>
                                  <a:latin typeface="Cambria Math" panose="02040503050406030204" pitchFamily="18" charset="0"/>
                                </a:rPr>
                              </m:ctrlPr>
                            </m:sSubPr>
                            <m:e>
                              <m:r>
                                <a:rPr lang="fr-CA" sz="3200" b="0" i="1" smtClean="0">
                                  <a:solidFill>
                                    <a:schemeClr val="bg1"/>
                                  </a:solidFill>
                                  <a:highlight>
                                    <a:srgbClr val="000000"/>
                                  </a:highlight>
                                  <a:latin typeface="Cambria Math" panose="02040503050406030204" pitchFamily="18" charset="0"/>
                                </a:rPr>
                                <m:t>𝑍</m:t>
                              </m:r>
                            </m:e>
                            <m:sub>
                              <m:r>
                                <a:rPr lang="en-CA" sz="3200" i="1">
                                  <a:solidFill>
                                    <a:schemeClr val="bg1"/>
                                  </a:solidFill>
                                  <a:highlight>
                                    <a:srgbClr val="000000"/>
                                  </a:highlight>
                                  <a:latin typeface="Cambria Math" panose="02040503050406030204" pitchFamily="18" charset="0"/>
                                </a:rPr>
                                <m:t>𝑔𝑎𝑠</m:t>
                              </m:r>
                            </m:sub>
                          </m:sSub>
                          <m:r>
                            <a:rPr lang="fr-CA" sz="3200" i="1">
                              <a:solidFill>
                                <a:schemeClr val="bg1"/>
                              </a:solidFill>
                              <a:highlight>
                                <a:srgbClr val="000000"/>
                              </a:highlight>
                              <a:latin typeface="Cambria Math" panose="02040503050406030204" pitchFamily="18" charset="0"/>
                            </a:rPr>
                            <m:t>(</m:t>
                          </m:r>
                          <m:sSub>
                            <m:sSubPr>
                              <m:ctrlPr>
                                <a:rPr lang="fr-CA" sz="3200" i="1">
                                  <a:solidFill>
                                    <a:schemeClr val="bg1"/>
                                  </a:solidFill>
                                  <a:highlight>
                                    <a:srgbClr val="000000"/>
                                  </a:highlight>
                                  <a:latin typeface="Cambria Math" panose="02040503050406030204" pitchFamily="18" charset="0"/>
                                </a:rPr>
                              </m:ctrlPr>
                            </m:sSubPr>
                            <m:e>
                              <m:r>
                                <a:rPr lang="fr-CA" sz="3200" i="1">
                                  <a:solidFill>
                                    <a:schemeClr val="bg1"/>
                                  </a:solidFill>
                                  <a:highlight>
                                    <a:srgbClr val="000000"/>
                                  </a:highlight>
                                  <a:latin typeface="Cambria Math" panose="02040503050406030204" pitchFamily="18" charset="0"/>
                                </a:rPr>
                                <m:t>𝑀</m:t>
                              </m:r>
                            </m:e>
                            <m:sub>
                              <m:r>
                                <a:rPr lang="fr-CA" sz="3200" i="1">
                                  <a:solidFill>
                                    <a:schemeClr val="bg1"/>
                                  </a:solidFill>
                                  <a:highlight>
                                    <a:srgbClr val="000000"/>
                                  </a:highlight>
                                  <a:latin typeface="Cambria Math" panose="02040503050406030204" pitchFamily="18" charset="0"/>
                                </a:rPr>
                                <m:t>h𝑎𝑙𝑜</m:t>
                              </m:r>
                            </m:sub>
                          </m:sSub>
                          <m:r>
                            <a:rPr lang="fr-CA" sz="3200" i="1">
                              <a:solidFill>
                                <a:schemeClr val="bg1"/>
                              </a:solidFill>
                              <a:highlight>
                                <a:srgbClr val="000000"/>
                              </a:highlight>
                              <a:latin typeface="Cambria Math" panose="02040503050406030204" pitchFamily="18" charset="0"/>
                            </a:rPr>
                            <m:t>)</m:t>
                          </m:r>
                        </m:num>
                        <m:den>
                          <m:sSub>
                            <m:sSubPr>
                              <m:ctrlPr>
                                <a:rPr lang="en-CA" sz="3200" i="1">
                                  <a:solidFill>
                                    <a:schemeClr val="bg1"/>
                                  </a:solidFill>
                                  <a:latin typeface="Cambria Math" panose="02040503050406030204" pitchFamily="18" charset="0"/>
                                </a:rPr>
                              </m:ctrlPr>
                            </m:sSubPr>
                            <m:e>
                              <m:r>
                                <a:rPr lang="fr-CA" sz="3200" b="0" i="1" smtClean="0">
                                  <a:solidFill>
                                    <a:schemeClr val="bg1"/>
                                  </a:solidFill>
                                  <a:latin typeface="Cambria Math" panose="02040503050406030204" pitchFamily="18" charset="0"/>
                                </a:rPr>
                                <m:t>𝑍</m:t>
                              </m:r>
                            </m:e>
                            <m:sub>
                              <m:r>
                                <a:rPr lang="en-CA" sz="3200" i="1">
                                  <a:solidFill>
                                    <a:schemeClr val="bg1"/>
                                  </a:solidFill>
                                  <a:latin typeface="Cambria Math" panose="02040503050406030204" pitchFamily="18" charset="0"/>
                                  <a:ea typeface="Cambria Math" panose="02040503050406030204" pitchFamily="18" charset="0"/>
                                </a:rPr>
                                <m:t>⊙</m:t>
                              </m:r>
                            </m:sub>
                          </m:sSub>
                        </m:den>
                      </m:f>
                    </m:oMath>
                  </m:oMathPara>
                </a14:m>
                <a:endParaRPr lang="en-US" sz="3200" dirty="0"/>
              </a:p>
            </p:txBody>
          </p:sp>
        </mc:Choice>
        <mc:Fallback xmlns="">
          <p:sp>
            <p:nvSpPr>
              <p:cNvPr id="8" name="TextBox 7">
                <a:extLst>
                  <a:ext uri="{FF2B5EF4-FFF2-40B4-BE49-F238E27FC236}">
                    <a16:creationId xmlns:a16="http://schemas.microsoft.com/office/drawing/2014/main" id="{FE2255EB-6A42-9649-82FC-F37B7C489F98}"/>
                  </a:ext>
                </a:extLst>
              </p:cNvPr>
              <p:cNvSpPr txBox="1">
                <a:spLocks noRot="1" noChangeAspect="1" noMove="1" noResize="1" noEditPoints="1" noAdjustHandles="1" noChangeArrowheads="1" noChangeShapeType="1" noTextEdit="1"/>
              </p:cNvSpPr>
              <p:nvPr/>
            </p:nvSpPr>
            <p:spPr>
              <a:xfrm>
                <a:off x="838200" y="3429000"/>
                <a:ext cx="8057477" cy="1165768"/>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1261D0-E039-4540-A07E-B251647C7DEA}"/>
                  </a:ext>
                </a:extLst>
              </p:cNvPr>
              <p:cNvSpPr txBox="1"/>
              <p:nvPr/>
            </p:nvSpPr>
            <p:spPr>
              <a:xfrm>
                <a:off x="838200" y="4836145"/>
                <a:ext cx="5238974" cy="1144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3200" i="1" smtClean="0">
                              <a:solidFill>
                                <a:schemeClr val="bg1"/>
                              </a:solidFill>
                              <a:highlight>
                                <a:srgbClr val="000000"/>
                              </a:highlight>
                              <a:latin typeface="Cambria Math" panose="02040503050406030204" pitchFamily="18" charset="0"/>
                            </a:rPr>
                          </m:ctrlPr>
                        </m:sSubPr>
                        <m:e>
                          <m:r>
                            <a:rPr lang="fr-CA" sz="3200" i="1">
                              <a:solidFill>
                                <a:schemeClr val="bg1"/>
                              </a:solidFill>
                              <a:highlight>
                                <a:srgbClr val="000000"/>
                              </a:highlight>
                              <a:latin typeface="Cambria Math" panose="02040503050406030204" pitchFamily="18" charset="0"/>
                            </a:rPr>
                            <m:t>𝐼</m:t>
                          </m:r>
                        </m:e>
                        <m:sub>
                          <m:d>
                            <m:dPr>
                              <m:begChr m:val="["/>
                              <m:endChr m:val="]"/>
                              <m:ctrlPr>
                                <a:rPr lang="en-CA" sz="3200" i="1">
                                  <a:solidFill>
                                    <a:schemeClr val="bg1"/>
                                  </a:solidFill>
                                  <a:highlight>
                                    <a:srgbClr val="000000"/>
                                  </a:highlight>
                                  <a:latin typeface="Cambria Math" panose="02040503050406030204" pitchFamily="18" charset="0"/>
                                </a:rPr>
                              </m:ctrlPr>
                            </m:dPr>
                            <m:e>
                              <m:r>
                                <a:rPr lang="en-CA" sz="3200" i="1">
                                  <a:solidFill>
                                    <a:schemeClr val="bg1"/>
                                  </a:solidFill>
                                  <a:highlight>
                                    <a:srgbClr val="000000"/>
                                  </a:highlight>
                                  <a:latin typeface="Cambria Math" panose="02040503050406030204" pitchFamily="18" charset="0"/>
                                </a:rPr>
                                <m:t>𝐶𝐼𝐼</m:t>
                              </m:r>
                            </m:e>
                          </m:d>
                        </m:sub>
                      </m:sSub>
                      <m:r>
                        <a:rPr lang="fr-CA" sz="3200" i="1" smtClean="0">
                          <a:solidFill>
                            <a:schemeClr val="bg1"/>
                          </a:solidFill>
                          <a:highlight>
                            <a:srgbClr val="000000"/>
                          </a:highlight>
                          <a:latin typeface="Cambria Math" panose="02040503050406030204" pitchFamily="18" charset="0"/>
                          <a:ea typeface="Cambria Math" panose="02040503050406030204" pitchFamily="18" charset="0"/>
                        </a:rPr>
                        <m:t>=</m:t>
                      </m:r>
                      <m:f>
                        <m:fPr>
                          <m:ctrlPr>
                            <a:rPr lang="fr-CA" sz="3200" i="1">
                              <a:solidFill>
                                <a:schemeClr val="bg1"/>
                              </a:solidFill>
                              <a:highlight>
                                <a:srgbClr val="000000"/>
                              </a:highlight>
                              <a:latin typeface="Cambria Math" panose="02040503050406030204" pitchFamily="18" charset="0"/>
                              <a:ea typeface="Cambria Math" panose="02040503050406030204" pitchFamily="18" charset="0"/>
                            </a:rPr>
                          </m:ctrlPr>
                        </m:fPr>
                        <m:num>
                          <m:r>
                            <a:rPr lang="fr-CA" sz="3200" i="1" smtClean="0">
                              <a:solidFill>
                                <a:schemeClr val="bg1"/>
                              </a:solidFill>
                              <a:highlight>
                                <a:srgbClr val="000000"/>
                              </a:highlight>
                              <a:latin typeface="Cambria Math" panose="02040503050406030204" pitchFamily="18" charset="0"/>
                              <a:ea typeface="Cambria Math" panose="02040503050406030204" pitchFamily="18" charset="0"/>
                            </a:rPr>
                            <m:t>𝑐</m:t>
                          </m:r>
                        </m:num>
                        <m:den>
                          <m:r>
                            <a:rPr lang="fr-CA" sz="3200" b="0" i="1" smtClean="0">
                              <a:solidFill>
                                <a:schemeClr val="bg1"/>
                              </a:solidFill>
                              <a:highlight>
                                <a:srgbClr val="000000"/>
                              </a:highlight>
                              <a:latin typeface="Cambria Math" panose="02040503050406030204" pitchFamily="18" charset="0"/>
                            </a:rPr>
                            <m:t>4</m:t>
                          </m:r>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𝜋</m:t>
                          </m:r>
                          <m:sSub>
                            <m:sSubPr>
                              <m:ctrlPr>
                                <a:rPr lang="fr-CA" sz="3200" b="0" i="1" smtClean="0">
                                  <a:solidFill>
                                    <a:schemeClr val="bg1"/>
                                  </a:solidFill>
                                  <a:highlight>
                                    <a:srgbClr val="000000"/>
                                  </a:highlight>
                                  <a:latin typeface="Cambria Math" panose="02040503050406030204" pitchFamily="18" charset="0"/>
                                  <a:ea typeface="Cambria Math" panose="02040503050406030204" pitchFamily="18" charset="0"/>
                                </a:rPr>
                              </m:ctrlPr>
                            </m:sSubPr>
                            <m:e>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𝜈</m:t>
                              </m:r>
                            </m:e>
                            <m:sub>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𝑟𝑒𝑠𝑡</m:t>
                              </m:r>
                            </m:sub>
                          </m:sSub>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𝐻</m:t>
                          </m:r>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m:t>
                          </m:r>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𝑧</m:t>
                          </m:r>
                          <m:r>
                            <a:rPr lang="fr-CA" sz="3200" b="0" i="1" smtClean="0">
                              <a:solidFill>
                                <a:schemeClr val="bg1"/>
                              </a:solidFill>
                              <a:highlight>
                                <a:srgbClr val="000000"/>
                              </a:highlight>
                              <a:latin typeface="Cambria Math" panose="02040503050406030204" pitchFamily="18" charset="0"/>
                              <a:ea typeface="Cambria Math" panose="02040503050406030204" pitchFamily="18" charset="0"/>
                            </a:rPr>
                            <m:t>)</m:t>
                          </m:r>
                        </m:den>
                      </m:f>
                      <m:f>
                        <m:fPr>
                          <m:ctrlPr>
                            <a:rPr lang="en-CA" sz="3200" i="1" smtClean="0">
                              <a:solidFill>
                                <a:schemeClr val="bg1"/>
                              </a:solidFill>
                              <a:highlight>
                                <a:srgbClr val="000000"/>
                              </a:highlight>
                              <a:latin typeface="Cambria Math" panose="02040503050406030204" pitchFamily="18" charset="0"/>
                              <a:ea typeface="Cambria Math" panose="02040503050406030204" pitchFamily="18" charset="0"/>
                            </a:rPr>
                          </m:ctrlPr>
                        </m:fPr>
                        <m:num>
                          <m:sSub>
                            <m:sSubPr>
                              <m:ctrlPr>
                                <a:rPr lang="en-CA" sz="3200" i="1">
                                  <a:solidFill>
                                    <a:schemeClr val="bg1"/>
                                  </a:solidFill>
                                  <a:highlight>
                                    <a:srgbClr val="000000"/>
                                  </a:highlight>
                                  <a:latin typeface="Cambria Math" panose="02040503050406030204" pitchFamily="18" charset="0"/>
                                </a:rPr>
                              </m:ctrlPr>
                            </m:sSubPr>
                            <m:e>
                              <m:r>
                                <a:rPr lang="en-CA" sz="3200" i="1">
                                  <a:solidFill>
                                    <a:schemeClr val="bg1"/>
                                  </a:solidFill>
                                  <a:highlight>
                                    <a:srgbClr val="000000"/>
                                  </a:highlight>
                                  <a:latin typeface="Cambria Math" panose="02040503050406030204" pitchFamily="18" charset="0"/>
                                </a:rPr>
                                <m:t>𝐿</m:t>
                              </m:r>
                            </m:e>
                            <m:sub>
                              <m:d>
                                <m:dPr>
                                  <m:begChr m:val="["/>
                                  <m:endChr m:val="]"/>
                                  <m:ctrlPr>
                                    <a:rPr lang="en-CA" sz="3200" i="1">
                                      <a:solidFill>
                                        <a:schemeClr val="bg1"/>
                                      </a:solidFill>
                                      <a:highlight>
                                        <a:srgbClr val="000000"/>
                                      </a:highlight>
                                      <a:latin typeface="Cambria Math" panose="02040503050406030204" pitchFamily="18" charset="0"/>
                                    </a:rPr>
                                  </m:ctrlPr>
                                </m:dPr>
                                <m:e>
                                  <m:r>
                                    <a:rPr lang="en-CA" sz="3200" i="1">
                                      <a:solidFill>
                                        <a:schemeClr val="bg1"/>
                                      </a:solidFill>
                                      <a:highlight>
                                        <a:srgbClr val="000000"/>
                                      </a:highlight>
                                      <a:latin typeface="Cambria Math" panose="02040503050406030204" pitchFamily="18" charset="0"/>
                                    </a:rPr>
                                    <m:t>𝐶𝐼𝐼</m:t>
                                  </m:r>
                                </m:e>
                              </m:d>
                              <m:r>
                                <a:rPr lang="fr-CA" sz="3200" b="0" i="1" smtClean="0">
                                  <a:solidFill>
                                    <a:schemeClr val="bg1"/>
                                  </a:solidFill>
                                  <a:highlight>
                                    <a:srgbClr val="000000"/>
                                  </a:highlight>
                                  <a:latin typeface="Cambria Math" panose="02040503050406030204" pitchFamily="18" charset="0"/>
                                </a:rPr>
                                <m:t>,</m:t>
                              </m:r>
                              <m:r>
                                <a:rPr lang="fr-CA" sz="3200" b="0" i="1" smtClean="0">
                                  <a:solidFill>
                                    <a:schemeClr val="bg1"/>
                                  </a:solidFill>
                                  <a:highlight>
                                    <a:srgbClr val="000000"/>
                                  </a:highlight>
                                  <a:latin typeface="Cambria Math" panose="02040503050406030204" pitchFamily="18" charset="0"/>
                                </a:rPr>
                                <m:t>𝑣𝑜𝑥</m:t>
                              </m:r>
                            </m:sub>
                          </m:sSub>
                        </m:num>
                        <m:den>
                          <m:sSub>
                            <m:sSubPr>
                              <m:ctrlPr>
                                <a:rPr lang="en-CA" sz="3200" i="1">
                                  <a:solidFill>
                                    <a:schemeClr val="bg1"/>
                                  </a:solidFill>
                                  <a:highlight>
                                    <a:srgbClr val="000000"/>
                                  </a:highlight>
                                  <a:latin typeface="Cambria Math" panose="02040503050406030204" pitchFamily="18" charset="0"/>
                                </a:rPr>
                              </m:ctrlPr>
                            </m:sSubPr>
                            <m:e>
                              <m:r>
                                <a:rPr lang="fr-CA" sz="3200" b="0" i="1" smtClean="0">
                                  <a:solidFill>
                                    <a:schemeClr val="bg1"/>
                                  </a:solidFill>
                                  <a:highlight>
                                    <a:srgbClr val="000000"/>
                                  </a:highlight>
                                  <a:latin typeface="Cambria Math" panose="02040503050406030204" pitchFamily="18" charset="0"/>
                                </a:rPr>
                                <m:t>𝑉</m:t>
                              </m:r>
                            </m:e>
                            <m:sub>
                              <m:r>
                                <a:rPr lang="fr-CA" sz="3200" b="0" i="1" smtClean="0">
                                  <a:solidFill>
                                    <a:schemeClr val="bg1"/>
                                  </a:solidFill>
                                  <a:highlight>
                                    <a:srgbClr val="000000"/>
                                  </a:highlight>
                                  <a:latin typeface="Cambria Math" panose="02040503050406030204" pitchFamily="18" charset="0"/>
                                </a:rPr>
                                <m:t>𝑣𝑜𝑥</m:t>
                              </m:r>
                            </m:sub>
                          </m:sSub>
                        </m:den>
                      </m:f>
                    </m:oMath>
                  </m:oMathPara>
                </a14:m>
                <a:endParaRPr lang="en-US" sz="3200" dirty="0">
                  <a:highlight>
                    <a:srgbClr val="000000"/>
                  </a:highlight>
                </a:endParaRPr>
              </a:p>
            </p:txBody>
          </p:sp>
        </mc:Choice>
        <mc:Fallback xmlns="">
          <p:sp>
            <p:nvSpPr>
              <p:cNvPr id="10" name="TextBox 9">
                <a:extLst>
                  <a:ext uri="{FF2B5EF4-FFF2-40B4-BE49-F238E27FC236}">
                    <a16:creationId xmlns:a16="http://schemas.microsoft.com/office/drawing/2014/main" id="{D91261D0-E039-4540-A07E-B251647C7DEA}"/>
                  </a:ext>
                </a:extLst>
              </p:cNvPr>
              <p:cNvSpPr txBox="1">
                <a:spLocks noRot="1" noChangeAspect="1" noMove="1" noResize="1" noEditPoints="1" noAdjustHandles="1" noChangeArrowheads="1" noChangeShapeType="1" noTextEdit="1"/>
              </p:cNvSpPr>
              <p:nvPr/>
            </p:nvSpPr>
            <p:spPr>
              <a:xfrm>
                <a:off x="838200" y="4836145"/>
                <a:ext cx="5238974" cy="1144865"/>
              </a:xfrm>
              <a:prstGeom prst="rect">
                <a:avLst/>
              </a:prstGeom>
              <a:blipFill>
                <a:blip r:embed="rId5"/>
                <a:stretch>
                  <a:fillRect l="-242"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2F33BB-CC1C-6A43-83DA-66FC7573B605}"/>
                  </a:ext>
                </a:extLst>
              </p:cNvPr>
              <p:cNvSpPr txBox="1"/>
              <p:nvPr/>
            </p:nvSpPr>
            <p:spPr>
              <a:xfrm>
                <a:off x="289560" y="5054634"/>
                <a:ext cx="54864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bg1"/>
                          </a:solidFill>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1" name="TextBox 10">
                <a:extLst>
                  <a:ext uri="{FF2B5EF4-FFF2-40B4-BE49-F238E27FC236}">
                    <a16:creationId xmlns:a16="http://schemas.microsoft.com/office/drawing/2014/main" id="{282F33BB-CC1C-6A43-83DA-66FC7573B605}"/>
                  </a:ext>
                </a:extLst>
              </p:cNvPr>
              <p:cNvSpPr txBox="1">
                <a:spLocks noRot="1" noChangeAspect="1" noMove="1" noResize="1" noEditPoints="1" noAdjustHandles="1" noChangeArrowheads="1" noChangeShapeType="1" noTextEdit="1"/>
              </p:cNvSpPr>
              <p:nvPr/>
            </p:nvSpPr>
            <p:spPr>
              <a:xfrm>
                <a:off x="289560" y="5054634"/>
                <a:ext cx="548640" cy="707886"/>
              </a:xfrm>
              <a:prstGeom prst="rect">
                <a:avLst/>
              </a:prstGeom>
              <a:blipFill>
                <a:blip r:embed="rId6"/>
                <a:stretch>
                  <a:fillRect l="-11364" r="-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F86FB6-2611-7347-AFBB-C08827AD1844}"/>
                  </a:ext>
                </a:extLst>
              </p:cNvPr>
              <p:cNvSpPr txBox="1"/>
              <p:nvPr/>
            </p:nvSpPr>
            <p:spPr>
              <a:xfrm>
                <a:off x="6276190" y="5093478"/>
                <a:ext cx="523897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sz="3200" b="0" i="1" smtClean="0">
                          <a:solidFill>
                            <a:schemeClr val="bg1"/>
                          </a:solidFill>
                          <a:latin typeface="Cambria Math" panose="02040503050406030204" pitchFamily="18" charset="0"/>
                        </a:rPr>
                        <m:t>(</m:t>
                      </m:r>
                      <m:r>
                        <a:rPr lang="fr-CA" sz="3200" i="1" smtClean="0">
                          <a:solidFill>
                            <a:schemeClr val="bg1"/>
                          </a:solidFill>
                          <a:latin typeface="Cambria Math" panose="02040503050406030204" pitchFamily="18" charset="0"/>
                        </a:rPr>
                        <m:t>+</m:t>
                      </m:r>
                      <m:r>
                        <a:rPr lang="fr-CA" sz="3200" b="0" i="1" smtClean="0">
                          <a:solidFill>
                            <a:schemeClr val="bg1"/>
                          </a:solidFill>
                          <a:latin typeface="Cambria Math" panose="02040503050406030204" pitchFamily="18" charset="0"/>
                        </a:rPr>
                        <m:t>𝐵𝑒𝑎𝑚𝑖𝑛𝑔</m:t>
                      </m:r>
                      <m:r>
                        <a:rPr lang="fr-CA" sz="3200" b="0" i="1" smtClean="0">
                          <a:solidFill>
                            <a:schemeClr val="bg1"/>
                          </a:solidFill>
                          <a:latin typeface="Cambria Math" panose="02040503050406030204" pitchFamily="18" charset="0"/>
                        </a:rPr>
                        <m:t> &amp; </m:t>
                      </m:r>
                      <m:r>
                        <a:rPr lang="fr-CA" sz="3200" b="0" i="1" smtClean="0">
                          <a:solidFill>
                            <a:schemeClr val="bg1"/>
                          </a:solidFill>
                          <a:latin typeface="Cambria Math" panose="02040503050406030204" pitchFamily="18" charset="0"/>
                        </a:rPr>
                        <m:t>𝑊h𝑖𝑡𝑒</m:t>
                      </m:r>
                      <m:r>
                        <a:rPr lang="fr-CA" sz="3200" b="0" i="1" smtClean="0">
                          <a:solidFill>
                            <a:schemeClr val="bg1"/>
                          </a:solidFill>
                          <a:latin typeface="Cambria Math" panose="02040503050406030204" pitchFamily="18" charset="0"/>
                        </a:rPr>
                        <m:t> </m:t>
                      </m:r>
                      <m:r>
                        <a:rPr lang="fr-CA" sz="3200" b="0" i="1" smtClean="0">
                          <a:solidFill>
                            <a:schemeClr val="bg1"/>
                          </a:solidFill>
                          <a:latin typeface="Cambria Math" panose="02040503050406030204" pitchFamily="18" charset="0"/>
                        </a:rPr>
                        <m:t>𝑁𝑜𝑖𝑠𝑒</m:t>
                      </m:r>
                      <m:r>
                        <a:rPr lang="fr-CA" sz="3200" b="0" i="1" smtClean="0">
                          <a:solidFill>
                            <a:schemeClr val="bg1"/>
                          </a:solidFill>
                          <a:latin typeface="Cambria Math" panose="02040503050406030204" pitchFamily="18" charset="0"/>
                        </a:rPr>
                        <m:t>)</m:t>
                      </m:r>
                    </m:oMath>
                  </m:oMathPara>
                </a14:m>
                <a:endParaRPr lang="en-US" sz="3200" dirty="0">
                  <a:solidFill>
                    <a:schemeClr val="bg1"/>
                  </a:solidFill>
                </a:endParaRPr>
              </a:p>
            </p:txBody>
          </p:sp>
        </mc:Choice>
        <mc:Fallback xmlns="">
          <p:sp>
            <p:nvSpPr>
              <p:cNvPr id="12" name="TextBox 11">
                <a:extLst>
                  <a:ext uri="{FF2B5EF4-FFF2-40B4-BE49-F238E27FC236}">
                    <a16:creationId xmlns:a16="http://schemas.microsoft.com/office/drawing/2014/main" id="{19F86FB6-2611-7347-AFBB-C08827AD1844}"/>
                  </a:ext>
                </a:extLst>
              </p:cNvPr>
              <p:cNvSpPr txBox="1">
                <a:spLocks noRot="1" noChangeAspect="1" noMove="1" noResize="1" noEditPoints="1" noAdjustHandles="1" noChangeArrowheads="1" noChangeShapeType="1" noTextEdit="1"/>
              </p:cNvSpPr>
              <p:nvPr/>
            </p:nvSpPr>
            <p:spPr>
              <a:xfrm>
                <a:off x="6276190" y="5093478"/>
                <a:ext cx="5238974" cy="584775"/>
              </a:xfrm>
              <a:prstGeom prst="rect">
                <a:avLst/>
              </a:prstGeom>
              <a:blipFill>
                <a:blip r:embed="rId7"/>
                <a:stretch>
                  <a:fillRect l="-1453" r="-1453"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3FD107-14ED-194D-3A11-CA211DC1D360}"/>
                  </a:ext>
                </a:extLst>
              </p:cNvPr>
              <p:cNvSpPr txBox="1"/>
              <p:nvPr/>
            </p:nvSpPr>
            <p:spPr>
              <a:xfrm>
                <a:off x="3088278" y="3045116"/>
                <a:ext cx="1039759" cy="4978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400" i="1" smtClean="0">
                              <a:solidFill>
                                <a:schemeClr val="bg1"/>
                              </a:solidFill>
                              <a:latin typeface="Cambria Math" panose="02040503050406030204" pitchFamily="18" charset="0"/>
                            </a:rPr>
                          </m:ctrlPr>
                        </m:sSubPr>
                        <m:e>
                          <m:r>
                            <a:rPr lang="fr-CA" sz="2400" i="1" smtClean="0">
                              <a:solidFill>
                                <a:schemeClr val="bg1"/>
                              </a:solidFill>
                              <a:latin typeface="Cambria Math" panose="02040503050406030204" pitchFamily="18" charset="0"/>
                              <a:ea typeface="Cambria Math" panose="02040503050406030204" pitchFamily="18" charset="0"/>
                            </a:rPr>
                            <m:t>𝛼</m:t>
                          </m:r>
                        </m:e>
                        <m:sub>
                          <m:r>
                            <a:rPr lang="fr-CA" sz="2400" b="0" i="1" smtClean="0">
                              <a:solidFill>
                                <a:schemeClr val="bg1"/>
                              </a:solidFill>
                              <a:latin typeface="Cambria Math" panose="02040503050406030204" pitchFamily="18" charset="0"/>
                            </a:rPr>
                            <m:t>[</m:t>
                          </m:r>
                          <m:r>
                            <a:rPr lang="fr-CA" sz="2400" b="0" i="1" smtClean="0">
                              <a:solidFill>
                                <a:schemeClr val="bg1"/>
                              </a:solidFill>
                              <a:latin typeface="Cambria Math" panose="02040503050406030204" pitchFamily="18" charset="0"/>
                            </a:rPr>
                            <m:t>𝐶𝐼𝐼</m:t>
                          </m:r>
                          <m:r>
                            <a:rPr lang="fr-CA" sz="2400" b="0" i="1" smtClean="0">
                              <a:solidFill>
                                <a:schemeClr val="bg1"/>
                              </a:solidFill>
                              <a:latin typeface="Cambria Math" panose="02040503050406030204" pitchFamily="18" charset="0"/>
                            </a:rPr>
                            <m:t>]</m:t>
                          </m:r>
                        </m:sub>
                      </m:sSub>
                    </m:oMath>
                  </m:oMathPara>
                </a14:m>
                <a:endParaRPr lang="en-US" sz="2400" dirty="0">
                  <a:solidFill>
                    <a:schemeClr val="bg1"/>
                  </a:solidFill>
                </a:endParaRPr>
              </a:p>
            </p:txBody>
          </p:sp>
        </mc:Choice>
        <mc:Fallback xmlns="">
          <p:sp>
            <p:nvSpPr>
              <p:cNvPr id="4" name="TextBox 3">
                <a:extLst>
                  <a:ext uri="{FF2B5EF4-FFF2-40B4-BE49-F238E27FC236}">
                    <a16:creationId xmlns:a16="http://schemas.microsoft.com/office/drawing/2014/main" id="{F23FD107-14ED-194D-3A11-CA211DC1D360}"/>
                  </a:ext>
                </a:extLst>
              </p:cNvPr>
              <p:cNvSpPr txBox="1">
                <a:spLocks noRot="1" noChangeAspect="1" noMove="1" noResize="1" noEditPoints="1" noAdjustHandles="1" noChangeArrowheads="1" noChangeShapeType="1" noTextEdit="1"/>
              </p:cNvSpPr>
              <p:nvPr/>
            </p:nvSpPr>
            <p:spPr>
              <a:xfrm>
                <a:off x="3088278" y="3045116"/>
                <a:ext cx="1039759" cy="497893"/>
              </a:xfrm>
              <a:prstGeom prst="rect">
                <a:avLst/>
              </a:prstGeom>
              <a:blipFill>
                <a:blip r:embed="rId8"/>
                <a:stretch>
                  <a:fillRect b="-1282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24BDAE4-E8D9-1A57-1064-20F0146CBCEA}"/>
              </a:ext>
            </a:extLst>
          </p:cNvPr>
          <p:cNvCxnSpPr>
            <a:cxnSpLocks/>
          </p:cNvCxnSpPr>
          <p:nvPr/>
        </p:nvCxnSpPr>
        <p:spPr>
          <a:xfrm flipH="1">
            <a:off x="3389810" y="3523882"/>
            <a:ext cx="67877" cy="2803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54EDF6-EF01-08C9-54E2-004920C7B69B}"/>
                  </a:ext>
                </a:extLst>
              </p:cNvPr>
              <p:cNvSpPr txBox="1"/>
              <p:nvPr/>
            </p:nvSpPr>
            <p:spPr>
              <a:xfrm>
                <a:off x="6242671" y="2935865"/>
                <a:ext cx="10397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sz="2400" i="1" smtClean="0">
                              <a:solidFill>
                                <a:schemeClr val="bg1"/>
                              </a:solidFill>
                              <a:latin typeface="Cambria Math" panose="02040503050406030204" pitchFamily="18" charset="0"/>
                            </a:rPr>
                          </m:ctrlPr>
                        </m:sSubPr>
                        <m:e>
                          <m:r>
                            <a:rPr lang="fr-CA" sz="2400" i="1" smtClean="0">
                              <a:solidFill>
                                <a:schemeClr val="bg1"/>
                              </a:solidFill>
                              <a:latin typeface="Cambria Math" panose="02040503050406030204" pitchFamily="18" charset="0"/>
                              <a:ea typeface="Cambria Math" panose="02040503050406030204" pitchFamily="18" charset="0"/>
                            </a:rPr>
                            <m:t>𝜎</m:t>
                          </m:r>
                        </m:e>
                        <m:sub>
                          <m:r>
                            <a:rPr lang="fr-CA" sz="2400" b="0" i="1" smtClean="0">
                              <a:solidFill>
                                <a:schemeClr val="bg1"/>
                              </a:solidFill>
                              <a:latin typeface="Cambria Math" panose="02040503050406030204" pitchFamily="18" charset="0"/>
                            </a:rPr>
                            <m:t>𝑍</m:t>
                          </m:r>
                        </m:sub>
                      </m:sSub>
                    </m:oMath>
                  </m:oMathPara>
                </a14:m>
                <a:endParaRPr lang="en-US" sz="2400" dirty="0">
                  <a:solidFill>
                    <a:schemeClr val="bg1"/>
                  </a:solidFill>
                </a:endParaRPr>
              </a:p>
            </p:txBody>
          </p:sp>
        </mc:Choice>
        <mc:Fallback xmlns="">
          <p:sp>
            <p:nvSpPr>
              <p:cNvPr id="15" name="TextBox 14">
                <a:extLst>
                  <a:ext uri="{FF2B5EF4-FFF2-40B4-BE49-F238E27FC236}">
                    <a16:creationId xmlns:a16="http://schemas.microsoft.com/office/drawing/2014/main" id="{6254EDF6-EF01-08C9-54E2-004920C7B69B}"/>
                  </a:ext>
                </a:extLst>
              </p:cNvPr>
              <p:cNvSpPr txBox="1">
                <a:spLocks noRot="1" noChangeAspect="1" noMove="1" noResize="1" noEditPoints="1" noAdjustHandles="1" noChangeArrowheads="1" noChangeShapeType="1" noTextEdit="1"/>
              </p:cNvSpPr>
              <p:nvPr/>
            </p:nvSpPr>
            <p:spPr>
              <a:xfrm>
                <a:off x="6242671" y="2935865"/>
                <a:ext cx="1039759" cy="461665"/>
              </a:xfrm>
              <a:prstGeom prst="rect">
                <a:avLst/>
              </a:prstGeom>
              <a:blipFill>
                <a:blip r:embed="rId9"/>
                <a:stretch>
                  <a:fillRect b="-270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A0C68D0-338F-1D8C-6200-1F8D1A628F9A}"/>
              </a:ext>
            </a:extLst>
          </p:cNvPr>
          <p:cNvCxnSpPr>
            <a:cxnSpLocks/>
          </p:cNvCxnSpPr>
          <p:nvPr/>
        </p:nvCxnSpPr>
        <p:spPr>
          <a:xfrm flipH="1">
            <a:off x="6574395" y="3366061"/>
            <a:ext cx="67877" cy="2803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669F73-03F7-4D44-ADB8-1AEEE3A8F8A8}"/>
              </a:ext>
            </a:extLst>
          </p:cNvPr>
          <p:cNvSpPr txBox="1"/>
          <p:nvPr/>
        </p:nvSpPr>
        <p:spPr>
          <a:xfrm>
            <a:off x="5470880" y="6110935"/>
            <a:ext cx="5882920" cy="584775"/>
          </a:xfrm>
          <a:prstGeom prst="rect">
            <a:avLst/>
          </a:prstGeom>
          <a:noFill/>
        </p:spPr>
        <p:txBody>
          <a:bodyPr wrap="square" rtlCol="0">
            <a:spAutoFit/>
          </a:bodyPr>
          <a:lstStyle/>
          <a:p>
            <a:pPr algn="ctr"/>
            <a:r>
              <a:rPr lang="en-US" sz="3200" dirty="0">
                <a:solidFill>
                  <a:schemeClr val="bg1"/>
                </a:solidFill>
                <a:highlight>
                  <a:srgbClr val="000000"/>
                </a:highlight>
                <a:latin typeface="Georgia" panose="02040502050405020303" pitchFamily="18" charset="0"/>
              </a:rPr>
              <a:t>We can make intensity maps!</a:t>
            </a:r>
          </a:p>
        </p:txBody>
      </p:sp>
    </p:spTree>
    <p:extLst>
      <p:ext uri="{BB962C8B-B14F-4D97-AF65-F5344CB8AC3E}">
        <p14:creationId xmlns:p14="http://schemas.microsoft.com/office/powerpoint/2010/main" val="286080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4" grpId="0"/>
      <p:bldP spid="15"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9728</TotalTime>
  <Words>3914</Words>
  <Application>Microsoft Macintosh PowerPoint</Application>
  <PresentationFormat>Widescreen</PresentationFormat>
  <Paragraphs>352</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Cambria Math</vt:lpstr>
      <vt:lpstr>Footlight MT Light</vt:lpstr>
      <vt:lpstr>Georgia</vt:lpstr>
      <vt:lpstr>Helvetica</vt:lpstr>
      <vt:lpstr>Helvetica Neue</vt:lpstr>
      <vt:lpstr>Office Theme</vt:lpstr>
      <vt:lpstr>[C II] Line Intensity Mapping</vt:lpstr>
      <vt:lpstr>Collaborators</vt:lpstr>
      <vt:lpstr>Outline</vt:lpstr>
      <vt:lpstr>History of the Universe</vt:lpstr>
      <vt:lpstr>Line Intensity Mapping</vt:lpstr>
      <vt:lpstr>The Origins of the [C II] Line</vt:lpstr>
      <vt:lpstr>FIRE Simulations</vt:lpstr>
      <vt:lpstr>Where Do Galaxies Live?</vt:lpstr>
      <vt:lpstr>Connecting [C II] to Halos</vt:lpstr>
      <vt:lpstr>Cross-Checking with FIRE Galaxies</vt:lpstr>
      <vt:lpstr>[C II] Intensity Map</vt:lpstr>
      <vt:lpstr>Power Spectrum</vt:lpstr>
      <vt:lpstr>Limitations of the Power Spectrum</vt:lpstr>
      <vt:lpstr>Limitations of the Power Spectrum</vt:lpstr>
      <vt:lpstr>One-Point Statistics’ Formalism</vt:lpstr>
      <vt:lpstr>PRE Applied on [C II] Maps</vt:lpstr>
      <vt:lpstr>Relative Entropy</vt:lpstr>
      <vt:lpstr>Relative Entropy</vt:lpstr>
      <vt:lpstr>Relative Entropy</vt:lpstr>
      <vt:lpstr>Relative Entropy</vt:lpstr>
      <vt:lpstr>Relative Entropy</vt:lpstr>
      <vt:lpstr>Relative Entropy</vt:lpstr>
      <vt:lpstr>Summary</vt:lpstr>
      <vt:lpstr>PowerPoint Presentation</vt:lpstr>
      <vt:lpstr>Results</vt:lpstr>
      <vt:lpstr>Instrumental parameters</vt:lpstr>
      <vt:lpstr>One-Point Statistics’ Formalism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K-Wiki</dc:title>
  <dc:creator>Patrick Horlaville</dc:creator>
  <cp:lastModifiedBy>Patrick Horlaville</cp:lastModifiedBy>
  <cp:revision>132</cp:revision>
  <dcterms:created xsi:type="dcterms:W3CDTF">2023-09-28T19:01:05Z</dcterms:created>
  <dcterms:modified xsi:type="dcterms:W3CDTF">2023-11-18T17:14:17Z</dcterms:modified>
</cp:coreProperties>
</file>